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9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2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89234-4B2D-421D-9176-3710EC54841A}" type="datetimeFigureOut">
              <a:rPr lang="en-US" smtClean="0"/>
              <a:t>12/26/2015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09499-9F01-4525-9EBA-917C601E5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158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09499-9F01-4525-9EBA-917C601E58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36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09499-9F01-4525-9EBA-917C601E58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21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D2A6-5AFA-437A-A582-013010E6D24B}" type="datetime1">
              <a:rPr lang="en-US" smtClean="0"/>
              <a:t>12/26/2015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A8BE2-011F-40B2-B5BB-678587991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243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7868B-9669-423A-9CD4-5253C4A433D3}" type="datetime1">
              <a:rPr lang="en-US" smtClean="0"/>
              <a:t>12/26/2015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A8BE2-011F-40B2-B5BB-678587991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065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4E85C-3B13-4052-B7AE-DECF1B2569F1}" type="datetime1">
              <a:rPr lang="en-US" smtClean="0"/>
              <a:t>12/26/2015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A8BE2-011F-40B2-B5BB-678587991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82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F4F3-DE9D-436D-B328-6E23C2A362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1/14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E48A-078D-4D37-85BD-736FB39778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128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FF2C-615B-44BF-BDC6-A8E64649DF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1/14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E48A-078D-4D37-85BD-736FB39778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813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DD85C-26C2-4B20-A7D5-C3D309D2199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1/14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E48A-078D-4D37-85BD-736FB39778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77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64DB1-F03D-4892-AE5A-8F76FFEE029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1/14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E48A-078D-4D37-85BD-736FB39778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887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962AD-BAC3-4108-A491-76FF79C4CC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1/14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E48A-078D-4D37-85BD-736FB39778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291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6C9E4-12C6-4EAD-9430-9FF7D4C7A0E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1/14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E48A-078D-4D37-85BD-736FB39778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3270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39BC2-00D7-425E-A646-48E2AD3C066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1/14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E48A-078D-4D37-85BD-736FB39778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4491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8AAD-F933-46E4-AA3A-48CFBB01316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1/14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E48A-078D-4D37-85BD-736FB39778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692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A2AFA-C551-4F69-9699-ABFE83402A37}" type="datetime1">
              <a:rPr lang="en-US" smtClean="0"/>
              <a:t>12/26/2015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A8BE2-011F-40B2-B5BB-678587991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858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CF36-BBA2-4E3B-9ED3-7FE048009A9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1/14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E48A-078D-4D37-85BD-736FB39778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2796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C5E2D-0F12-40C0-88CD-09C37DF0F5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1/14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E48A-078D-4D37-85BD-736FB39778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4032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3FCD-680E-4741-8202-3869A7DAD1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1/14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E48A-078D-4D37-85BD-736FB39778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94343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3ACB-4E2A-45DB-9943-6BDE759263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1/14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E48A-078D-4D37-85BD-736FB39778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2595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54C71-CD86-4797-A32F-AEB6ACB9DD1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1/14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E48A-078D-4D37-85BD-736FB39778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59017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BA54-4C43-4FD8-BBBE-9CC0B4A9662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1/14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E48A-078D-4D37-85BD-736FB39778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1245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2FDE8-E6BD-4903-9D24-734693D5F68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1/14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E48A-078D-4D37-85BD-736FB39778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2704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0843C-5CBB-46D7-A54D-864B77F12D1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1/14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E48A-078D-4D37-85BD-736FB39778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9771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nzo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833587" y="1700808"/>
            <a:ext cx="10524828" cy="666016"/>
            <a:chOff x="523796" y="1700808"/>
            <a:chExt cx="7893621" cy="666016"/>
          </a:xfrm>
        </p:grpSpPr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796" y="1898824"/>
              <a:ext cx="2185712" cy="468000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200" y="1700808"/>
              <a:ext cx="2045217" cy="5760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9482" y="1916808"/>
              <a:ext cx="2782743" cy="360000"/>
            </a:xfrm>
            <a:prstGeom prst="rect">
              <a:avLst/>
            </a:prstGeom>
          </p:spPr>
        </p:pic>
      </p:grpSp>
      <p:cxnSp>
        <p:nvCxnSpPr>
          <p:cNvPr id="39" name="Straight Connector 38"/>
          <p:cNvCxnSpPr/>
          <p:nvPr userDrawn="1"/>
        </p:nvCxnSpPr>
        <p:spPr>
          <a:xfrm>
            <a:off x="4416000" y="2720135"/>
            <a:ext cx="336000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>
            <a:off x="4416000" y="4857837"/>
            <a:ext cx="336000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 userDrawn="1"/>
        </p:nvGrpSpPr>
        <p:grpSpPr>
          <a:xfrm>
            <a:off x="3051099" y="5211150"/>
            <a:ext cx="6089803" cy="630000"/>
            <a:chOff x="2729604" y="4552379"/>
            <a:chExt cx="4567352" cy="630000"/>
          </a:xfrm>
        </p:grpSpPr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3928" y="4553093"/>
              <a:ext cx="1188572" cy="628572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2431" y="4572104"/>
              <a:ext cx="1914525" cy="590550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9604" y="4552379"/>
              <a:ext cx="924393" cy="630000"/>
            </a:xfrm>
            <a:prstGeom prst="rect">
              <a:avLst/>
            </a:prstGeom>
          </p:spPr>
        </p:pic>
      </p:grpSp>
      <p:sp>
        <p:nvSpPr>
          <p:cNvPr id="33" name="TextBox 32"/>
          <p:cNvSpPr txBox="1"/>
          <p:nvPr userDrawn="1"/>
        </p:nvSpPr>
        <p:spPr>
          <a:xfrm>
            <a:off x="0" y="325106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BA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Sponzori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2718707" y="3073446"/>
            <a:ext cx="6754588" cy="1431080"/>
            <a:chOff x="2039030" y="3150048"/>
            <a:chExt cx="5065941" cy="1431080"/>
          </a:xfrm>
        </p:grpSpPr>
        <p:grpSp>
          <p:nvGrpSpPr>
            <p:cNvPr id="6" name="Group 5"/>
            <p:cNvGrpSpPr/>
            <p:nvPr userDrawn="1"/>
          </p:nvGrpSpPr>
          <p:grpSpPr>
            <a:xfrm>
              <a:off x="2058851" y="4041128"/>
              <a:ext cx="5026299" cy="540000"/>
              <a:chOff x="2411760" y="4041128"/>
              <a:chExt cx="5026299" cy="540000"/>
            </a:xfrm>
          </p:grpSpPr>
          <p:pic>
            <p:nvPicPr>
              <p:cNvPr id="14" name="Picture 13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32040" y="4100981"/>
                <a:ext cx="2506019" cy="420294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 userDrawn="1"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11760" y="4041128"/>
                <a:ext cx="2192399" cy="540000"/>
              </a:xfrm>
              <a:prstGeom prst="rect">
                <a:avLst/>
              </a:prstGeom>
            </p:spPr>
          </p:pic>
        </p:grpSp>
        <p:grpSp>
          <p:nvGrpSpPr>
            <p:cNvPr id="5" name="Group 4"/>
            <p:cNvGrpSpPr/>
            <p:nvPr userDrawn="1"/>
          </p:nvGrpSpPr>
          <p:grpSpPr>
            <a:xfrm>
              <a:off x="2039030" y="3150048"/>
              <a:ext cx="5065941" cy="756000"/>
              <a:chOff x="2404002" y="3150048"/>
              <a:chExt cx="5065941" cy="756000"/>
            </a:xfrm>
          </p:grpSpPr>
          <p:pic>
            <p:nvPicPr>
              <p:cNvPr id="15" name="Picture 14"/>
              <p:cNvPicPr>
                <a:picLocks noChangeAspect="1"/>
              </p:cNvPicPr>
              <p:nvPr userDrawn="1"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4002" y="3222048"/>
                <a:ext cx="2269108" cy="612000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 userDrawn="1"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1289" y="3150048"/>
                <a:ext cx="1086749" cy="75600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 userDrawn="1"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16216" y="3150048"/>
                <a:ext cx="953727" cy="756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0396375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157" y="2420889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BA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Pitanja?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2578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EBB6B-8B8F-4EF2-A96C-CB9B25C3E11A}" type="datetime1">
              <a:rPr lang="en-US" smtClean="0"/>
              <a:t>12/26/2015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A8BE2-011F-40B2-B5BB-678587991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32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r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0" y="2564905"/>
            <a:ext cx="12192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BA" sz="55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Hvala vam na pažnji!</a:t>
            </a:r>
            <a:endParaRPr lang="en-US" sz="55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72630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69240" y="1187623"/>
            <a:ext cx="11151917" cy="157632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1799"/>
              </a:spcBef>
              <a:buNone/>
              <a:defRPr sz="294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470" spc="-38" baseline="0">
                <a:gradFill>
                  <a:gsLst>
                    <a:gs pos="100000">
                      <a:schemeClr val="tx1"/>
                    </a:gs>
                    <a:gs pos="6000">
                      <a:schemeClr val="tx1"/>
                    </a:gs>
                  </a:gsLst>
                  <a:lin ang="5400000" scaled="0"/>
                </a:gradFill>
              </a:defRPr>
            </a:lvl2pPr>
            <a:lvl3pPr marL="173797" indent="0">
              <a:buNone/>
              <a:defRPr sz="1470" spc="-38" baseline="0">
                <a:gradFill>
                  <a:gsLst>
                    <a:gs pos="100000">
                      <a:schemeClr val="tx1"/>
                    </a:gs>
                    <a:gs pos="6000">
                      <a:schemeClr val="tx1"/>
                    </a:gs>
                  </a:gsLst>
                  <a:lin ang="5400000" scaled="0"/>
                </a:gradFill>
              </a:defRPr>
            </a:lvl3pPr>
            <a:lvl4pPr marL="342832" indent="0">
              <a:buNone/>
              <a:defRPr sz="1323" spc="-38" baseline="0">
                <a:gradFill>
                  <a:gsLst>
                    <a:gs pos="100000">
                      <a:schemeClr val="tx1"/>
                    </a:gs>
                    <a:gs pos="6000">
                      <a:schemeClr val="tx1"/>
                    </a:gs>
                  </a:gsLst>
                  <a:lin ang="5400000" scaled="0"/>
                </a:gradFill>
              </a:defRPr>
            </a:lvl4pPr>
            <a:lvl5pPr marL="520199" indent="0">
              <a:buNone/>
              <a:defRPr sz="1323" spc="-38" baseline="0">
                <a:gradFill>
                  <a:gsLst>
                    <a:gs pos="100000">
                      <a:schemeClr val="tx1"/>
                    </a:gs>
                    <a:gs pos="6000">
                      <a:schemeClr val="tx1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69240" y="365631"/>
            <a:ext cx="11151917" cy="769441"/>
          </a:xfrm>
        </p:spPr>
        <p:txBody>
          <a:bodyPr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6810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pt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2" y="259795"/>
            <a:ext cx="8964247" cy="979755"/>
          </a:xfrm>
        </p:spPr>
        <p:txBody>
          <a:bodyPr lIns="146304" tIns="91440" rIns="146304" bIns="91440"/>
          <a:lstStyle>
            <a:lvl1pPr>
              <a:lnSpc>
                <a:spcPts val="4631"/>
              </a:lnSpc>
              <a:defRPr sz="4264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Lorem ipsum dolor sit.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367167" y="6616556"/>
            <a:ext cx="555596" cy="134483"/>
          </a:xfrm>
          <a:prstGeom prst="rect">
            <a:avLst/>
          </a:prstGeom>
        </p:spPr>
        <p:txBody>
          <a:bodyPr/>
          <a:lstStyle/>
          <a:p>
            <a:fld id="{27258FFF-F925-446B-8502-81C933981705}" type="slidenum">
              <a:rPr>
                <a:solidFill>
                  <a:srgbClr val="68217A"/>
                </a:solidFill>
              </a:rPr>
              <a:pPr/>
              <a:t>‹#›</a:t>
            </a:fld>
            <a:endParaRPr dirty="0">
              <a:solidFill>
                <a:srgbClr val="6821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9821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 Bulleted Text Light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28" y="291103"/>
            <a:ext cx="11653835" cy="896518"/>
          </a:xfrm>
        </p:spPr>
        <p:txBody>
          <a:bodyPr/>
          <a:lstStyle>
            <a:lvl1pPr>
              <a:defRPr sz="4265">
                <a:gradFill>
                  <a:gsLst>
                    <a:gs pos="6195">
                      <a:schemeClr val="tx1"/>
                    </a:gs>
                    <a:gs pos="26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69239" y="1663940"/>
            <a:ext cx="10757099" cy="4902995"/>
          </a:xfrm>
        </p:spPr>
        <p:txBody>
          <a:bodyPr/>
          <a:lstStyle>
            <a:lvl1pPr>
              <a:defRPr sz="1912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  <a:lvl2pPr>
              <a:defRPr sz="1765"/>
            </a:lvl2pPr>
            <a:lvl3pPr>
              <a:defRPr sz="1471"/>
            </a:lvl3pPr>
            <a:lvl4pPr>
              <a:defRPr sz="1324"/>
            </a:lvl4pPr>
            <a:lvl5pPr>
              <a:defRPr sz="1324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440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2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28" y="291106"/>
            <a:ext cx="11653835" cy="1793071"/>
          </a:xfrm>
        </p:spPr>
        <p:txBody>
          <a:bodyPr/>
          <a:lstStyle>
            <a:lvl1pPr>
              <a:defRPr sz="4264">
                <a:gradFill>
                  <a:gsLst>
                    <a:gs pos="56637">
                      <a:schemeClr val="tx1"/>
                    </a:gs>
                    <a:gs pos="33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69242" y="2546470"/>
            <a:ext cx="7171399" cy="510524"/>
          </a:xfrm>
        </p:spPr>
        <p:txBody>
          <a:bodyPr/>
          <a:lstStyle>
            <a:lvl1pPr marL="0" indent="0">
              <a:buNone/>
              <a:defRPr sz="176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  <a:lvl2pPr>
              <a:defRPr sz="1765"/>
            </a:lvl2pPr>
            <a:lvl3pPr>
              <a:defRPr sz="1765"/>
            </a:lvl3pPr>
            <a:lvl4pPr>
              <a:defRPr sz="1765"/>
            </a:lvl4pPr>
            <a:lvl5pPr>
              <a:defRPr sz="1765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91241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pt Header w/Sub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448213" y="6437245"/>
            <a:ext cx="3859607" cy="134483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505050"/>
                </a:solidFill>
              </a:rPr>
              <a:t>1/14</a:t>
            </a:r>
            <a:endParaRPr dirty="0">
              <a:solidFill>
                <a:srgbClr val="50505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8897420" y="6274160"/>
            <a:ext cx="2743200" cy="365125"/>
          </a:xfrm>
          <a:prstGeom prst="rect">
            <a:avLst/>
          </a:prstGeom>
        </p:spPr>
        <p:txBody>
          <a:bodyPr/>
          <a:lstStyle/>
          <a:p>
            <a:fld id="{27258FFF-F925-446B-8502-81C933981705}" type="slidenum">
              <a:rPr>
                <a:solidFill>
                  <a:srgbClr val="505050"/>
                </a:solidFill>
              </a:rPr>
              <a:pPr/>
              <a:t>‹#›</a:t>
            </a:fld>
            <a:endParaRPr dirty="0">
              <a:solidFill>
                <a:srgbClr val="505050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69242" y="348575"/>
            <a:ext cx="6274973" cy="617619"/>
          </a:xfrm>
        </p:spPr>
        <p:txBody>
          <a:bodyPr lIns="146304" tIns="109728" rIns="146304" bIns="109728" anchor="t" anchorCtr="0"/>
          <a:lstStyle>
            <a:lvl1pPr marL="0" indent="0">
              <a:lnSpc>
                <a:spcPts val="2647"/>
              </a:lnSpc>
              <a:buFontTx/>
              <a:buNone/>
              <a:defRPr sz="2647">
                <a:solidFill>
                  <a:schemeClr val="tx2"/>
                </a:solidFill>
                <a:latin typeface="+mj-lt"/>
              </a:defRPr>
            </a:lvl1pPr>
            <a:lvl2pPr marL="252085" indent="0">
              <a:buFontTx/>
              <a:buNone/>
              <a:defRPr sz="2647">
                <a:latin typeface="Segoe Pro Light"/>
              </a:defRPr>
            </a:lvl2pPr>
            <a:lvl3pPr marL="420140" indent="0">
              <a:buFontTx/>
              <a:buNone/>
              <a:defRPr sz="2647">
                <a:latin typeface="Segoe Pro Light"/>
              </a:defRPr>
            </a:lvl3pPr>
            <a:lvl4pPr marL="588196" indent="0">
              <a:buFontTx/>
              <a:buNone/>
              <a:defRPr sz="2647">
                <a:latin typeface="Segoe Pro Light"/>
              </a:defRPr>
            </a:lvl4pPr>
            <a:lvl5pPr marL="756251" indent="0">
              <a:buFontTx/>
              <a:buNone/>
              <a:defRPr sz="2647">
                <a:latin typeface="Segoe Pro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69241" y="2084172"/>
            <a:ext cx="3137515" cy="268965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206"/>
              </a:spcAft>
              <a:buNone/>
              <a:defRPr sz="1324">
                <a:latin typeface="+mn-lt"/>
              </a:defRPr>
            </a:lvl1pPr>
            <a:lvl2pPr marL="2334" indent="0">
              <a:lnSpc>
                <a:spcPts val="1066"/>
              </a:lnSpc>
              <a:spcBef>
                <a:spcPts val="0"/>
              </a:spcBef>
              <a:spcAft>
                <a:spcPts val="882"/>
              </a:spcAft>
              <a:buNone/>
              <a:defRPr sz="956" b="1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650195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60613" y="193597"/>
            <a:ext cx="9860609" cy="720807"/>
          </a:xfrm>
          <a:noFill/>
        </p:spPr>
        <p:txBody>
          <a:bodyPr lIns="143407" tIns="89629" rIns="143407" bIns="89629" anchor="t" anchorCtr="0">
            <a:normAutofit/>
          </a:bodyPr>
          <a:lstStyle>
            <a:lvl1pPr>
              <a:defRPr sz="2251" spc="-56" baseline="0">
                <a:solidFill>
                  <a:srgbClr val="00B0F0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7869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02">
          <p15:clr>
            <a:srgbClr val="C35EA4"/>
          </p15:clr>
        </p15:guide>
        <p15:guide id="2" orient="horz" pos="4104">
          <p15:clr>
            <a:srgbClr val="C35EA4"/>
          </p15:clr>
        </p15:guide>
        <p15:guide id="3" pos="288">
          <p15:clr>
            <a:srgbClr val="C35EA4"/>
          </p15:clr>
        </p15:guide>
        <p15:guide id="4" pos="7546">
          <p15:clr>
            <a:srgbClr val="C35EA4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onzo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833587" y="1700808"/>
            <a:ext cx="10524828" cy="666016"/>
            <a:chOff x="523796" y="1700808"/>
            <a:chExt cx="7893621" cy="666016"/>
          </a:xfrm>
        </p:grpSpPr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796" y="1898824"/>
              <a:ext cx="2185712" cy="468000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200" y="1700808"/>
              <a:ext cx="2045217" cy="5760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9482" y="1916808"/>
              <a:ext cx="2782743" cy="360000"/>
            </a:xfrm>
            <a:prstGeom prst="rect">
              <a:avLst/>
            </a:prstGeom>
          </p:spPr>
        </p:pic>
      </p:grpSp>
      <p:cxnSp>
        <p:nvCxnSpPr>
          <p:cNvPr id="39" name="Straight Connector 38"/>
          <p:cNvCxnSpPr/>
          <p:nvPr userDrawn="1"/>
        </p:nvCxnSpPr>
        <p:spPr>
          <a:xfrm>
            <a:off x="4416000" y="2720135"/>
            <a:ext cx="336000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>
            <a:off x="4416000" y="4857837"/>
            <a:ext cx="336000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 userDrawn="1"/>
        </p:nvGrpSpPr>
        <p:grpSpPr>
          <a:xfrm>
            <a:off x="3051099" y="5211150"/>
            <a:ext cx="6089803" cy="630000"/>
            <a:chOff x="2729604" y="4552379"/>
            <a:chExt cx="4567352" cy="630000"/>
          </a:xfrm>
        </p:grpSpPr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3928" y="4553093"/>
              <a:ext cx="1188572" cy="628572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2431" y="4572104"/>
              <a:ext cx="1914525" cy="590550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9604" y="4552379"/>
              <a:ext cx="924393" cy="630000"/>
            </a:xfrm>
            <a:prstGeom prst="rect">
              <a:avLst/>
            </a:prstGeom>
          </p:spPr>
        </p:pic>
      </p:grpSp>
      <p:sp>
        <p:nvSpPr>
          <p:cNvPr id="33" name="TextBox 32"/>
          <p:cNvSpPr txBox="1"/>
          <p:nvPr userDrawn="1"/>
        </p:nvSpPr>
        <p:spPr>
          <a:xfrm>
            <a:off x="0" y="325106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BA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Sponzori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2718707" y="3073446"/>
            <a:ext cx="6754588" cy="1431080"/>
            <a:chOff x="2039030" y="3150048"/>
            <a:chExt cx="5065941" cy="1431080"/>
          </a:xfrm>
        </p:grpSpPr>
        <p:grpSp>
          <p:nvGrpSpPr>
            <p:cNvPr id="6" name="Group 5"/>
            <p:cNvGrpSpPr/>
            <p:nvPr userDrawn="1"/>
          </p:nvGrpSpPr>
          <p:grpSpPr>
            <a:xfrm>
              <a:off x="2058851" y="4041128"/>
              <a:ext cx="5026299" cy="540000"/>
              <a:chOff x="2411760" y="4041128"/>
              <a:chExt cx="5026299" cy="540000"/>
            </a:xfrm>
          </p:grpSpPr>
          <p:pic>
            <p:nvPicPr>
              <p:cNvPr id="14" name="Picture 13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32040" y="4100981"/>
                <a:ext cx="2506019" cy="420294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 userDrawn="1"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11760" y="4041128"/>
                <a:ext cx="2192399" cy="540000"/>
              </a:xfrm>
              <a:prstGeom prst="rect">
                <a:avLst/>
              </a:prstGeom>
            </p:spPr>
          </p:pic>
        </p:grpSp>
        <p:grpSp>
          <p:nvGrpSpPr>
            <p:cNvPr id="5" name="Group 4"/>
            <p:cNvGrpSpPr/>
            <p:nvPr userDrawn="1"/>
          </p:nvGrpSpPr>
          <p:grpSpPr>
            <a:xfrm>
              <a:off x="2039030" y="3150048"/>
              <a:ext cx="5065941" cy="756000"/>
              <a:chOff x="2404002" y="3150048"/>
              <a:chExt cx="5065941" cy="756000"/>
            </a:xfrm>
          </p:grpSpPr>
          <p:pic>
            <p:nvPicPr>
              <p:cNvPr id="15" name="Picture 14"/>
              <p:cNvPicPr>
                <a:picLocks noChangeAspect="1"/>
              </p:cNvPicPr>
              <p:nvPr userDrawn="1"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4002" y="3222048"/>
                <a:ext cx="2269108" cy="612000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 userDrawn="1"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1289" y="3150048"/>
                <a:ext cx="1086749" cy="75600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 userDrawn="1"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16216" y="3150048"/>
                <a:ext cx="953727" cy="756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5382745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157" y="2420889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BA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Pitanja?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2925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r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0" y="2564905"/>
            <a:ext cx="12192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BA" sz="55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Hvala vam na pažnji!</a:t>
            </a:r>
            <a:endParaRPr lang="en-US" sz="55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8863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75D7-765B-4FFA-A8E7-428A7B791AEB}" type="datetime1">
              <a:rPr lang="en-US" smtClean="0"/>
              <a:t>12/26/2015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1/14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A8BE2-011F-40B2-B5BB-678587991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6791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69240" y="1187623"/>
            <a:ext cx="11151917" cy="157632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1799"/>
              </a:spcBef>
              <a:buNone/>
              <a:defRPr sz="294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470" spc="-38" baseline="0">
                <a:gradFill>
                  <a:gsLst>
                    <a:gs pos="100000">
                      <a:schemeClr val="tx1"/>
                    </a:gs>
                    <a:gs pos="6000">
                      <a:schemeClr val="tx1"/>
                    </a:gs>
                  </a:gsLst>
                  <a:lin ang="5400000" scaled="0"/>
                </a:gradFill>
              </a:defRPr>
            </a:lvl2pPr>
            <a:lvl3pPr marL="173797" indent="0">
              <a:buNone/>
              <a:defRPr sz="1470" spc="-38" baseline="0">
                <a:gradFill>
                  <a:gsLst>
                    <a:gs pos="100000">
                      <a:schemeClr val="tx1"/>
                    </a:gs>
                    <a:gs pos="6000">
                      <a:schemeClr val="tx1"/>
                    </a:gs>
                  </a:gsLst>
                  <a:lin ang="5400000" scaled="0"/>
                </a:gradFill>
              </a:defRPr>
            </a:lvl3pPr>
            <a:lvl4pPr marL="342832" indent="0">
              <a:buNone/>
              <a:defRPr sz="1323" spc="-38" baseline="0">
                <a:gradFill>
                  <a:gsLst>
                    <a:gs pos="100000">
                      <a:schemeClr val="tx1"/>
                    </a:gs>
                    <a:gs pos="6000">
                      <a:schemeClr val="tx1"/>
                    </a:gs>
                  </a:gsLst>
                  <a:lin ang="5400000" scaled="0"/>
                </a:gradFill>
              </a:defRPr>
            </a:lvl4pPr>
            <a:lvl5pPr marL="520199" indent="0">
              <a:buNone/>
              <a:defRPr sz="1323" spc="-38" baseline="0">
                <a:gradFill>
                  <a:gsLst>
                    <a:gs pos="100000">
                      <a:schemeClr val="tx1"/>
                    </a:gs>
                    <a:gs pos="6000">
                      <a:schemeClr val="tx1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69240" y="365631"/>
            <a:ext cx="11151917" cy="769441"/>
          </a:xfrm>
        </p:spPr>
        <p:txBody>
          <a:bodyPr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8369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63pt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2" y="259795"/>
            <a:ext cx="8964247" cy="979755"/>
          </a:xfrm>
        </p:spPr>
        <p:txBody>
          <a:bodyPr lIns="146304" tIns="91440" rIns="146304" bIns="91440"/>
          <a:lstStyle>
            <a:lvl1pPr>
              <a:lnSpc>
                <a:spcPts val="4631"/>
              </a:lnSpc>
              <a:defRPr sz="4264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Lorem ipsum dolor sit.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367167" y="6616556"/>
            <a:ext cx="555596" cy="134483"/>
          </a:xfrm>
          <a:prstGeom prst="rect">
            <a:avLst/>
          </a:prstGeom>
        </p:spPr>
        <p:txBody>
          <a:bodyPr/>
          <a:lstStyle/>
          <a:p>
            <a:fld id="{27258FFF-F925-446B-8502-81C933981705}" type="slidenum">
              <a:rPr>
                <a:solidFill>
                  <a:srgbClr val="68217A"/>
                </a:solidFill>
              </a:rPr>
              <a:pPr/>
              <a:t>‹#›</a:t>
            </a:fld>
            <a:endParaRPr dirty="0">
              <a:solidFill>
                <a:srgbClr val="6821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5882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&amp; Content Bulleted Text Light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28" y="291103"/>
            <a:ext cx="11653835" cy="896518"/>
          </a:xfrm>
        </p:spPr>
        <p:txBody>
          <a:bodyPr/>
          <a:lstStyle>
            <a:lvl1pPr>
              <a:defRPr sz="4265">
                <a:gradFill>
                  <a:gsLst>
                    <a:gs pos="6195">
                      <a:schemeClr val="tx1"/>
                    </a:gs>
                    <a:gs pos="26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69239" y="1663940"/>
            <a:ext cx="10757099" cy="4902995"/>
          </a:xfrm>
        </p:spPr>
        <p:txBody>
          <a:bodyPr/>
          <a:lstStyle>
            <a:lvl1pPr>
              <a:defRPr sz="1912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  <a:lvl2pPr>
              <a:defRPr sz="1765"/>
            </a:lvl2pPr>
            <a:lvl3pPr>
              <a:defRPr sz="1471"/>
            </a:lvl3pPr>
            <a:lvl4pPr>
              <a:defRPr sz="1324"/>
            </a:lvl4pPr>
            <a:lvl5pPr>
              <a:defRPr sz="1324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951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2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28" y="291106"/>
            <a:ext cx="11653835" cy="1793071"/>
          </a:xfrm>
        </p:spPr>
        <p:txBody>
          <a:bodyPr/>
          <a:lstStyle>
            <a:lvl1pPr>
              <a:defRPr sz="4264">
                <a:gradFill>
                  <a:gsLst>
                    <a:gs pos="56637">
                      <a:schemeClr val="tx1"/>
                    </a:gs>
                    <a:gs pos="33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69242" y="2546470"/>
            <a:ext cx="7171399" cy="510524"/>
          </a:xfrm>
        </p:spPr>
        <p:txBody>
          <a:bodyPr/>
          <a:lstStyle>
            <a:lvl1pPr marL="0" indent="0">
              <a:buNone/>
              <a:defRPr sz="176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  <a:lvl2pPr>
              <a:defRPr sz="1765"/>
            </a:lvl2pPr>
            <a:lvl3pPr>
              <a:defRPr sz="1765"/>
            </a:lvl3pPr>
            <a:lvl4pPr>
              <a:defRPr sz="1765"/>
            </a:lvl4pPr>
            <a:lvl5pPr>
              <a:defRPr sz="1765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11898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6pt Header w/Sub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448213" y="6437245"/>
            <a:ext cx="3859607" cy="134483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505050"/>
                </a:solidFill>
              </a:rPr>
              <a:t>1/14</a:t>
            </a:r>
            <a:endParaRPr dirty="0">
              <a:solidFill>
                <a:srgbClr val="50505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8897420" y="6274160"/>
            <a:ext cx="2743200" cy="365125"/>
          </a:xfrm>
          <a:prstGeom prst="rect">
            <a:avLst/>
          </a:prstGeom>
        </p:spPr>
        <p:txBody>
          <a:bodyPr/>
          <a:lstStyle/>
          <a:p>
            <a:fld id="{27258FFF-F925-446B-8502-81C933981705}" type="slidenum">
              <a:rPr>
                <a:solidFill>
                  <a:srgbClr val="505050"/>
                </a:solidFill>
              </a:rPr>
              <a:pPr/>
              <a:t>‹#›</a:t>
            </a:fld>
            <a:endParaRPr dirty="0">
              <a:solidFill>
                <a:srgbClr val="505050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69242" y="348575"/>
            <a:ext cx="6274973" cy="617619"/>
          </a:xfrm>
        </p:spPr>
        <p:txBody>
          <a:bodyPr lIns="146304" tIns="109728" rIns="146304" bIns="109728" anchor="t" anchorCtr="0"/>
          <a:lstStyle>
            <a:lvl1pPr marL="0" indent="0">
              <a:lnSpc>
                <a:spcPts val="2647"/>
              </a:lnSpc>
              <a:buFontTx/>
              <a:buNone/>
              <a:defRPr sz="2647">
                <a:solidFill>
                  <a:schemeClr val="tx2"/>
                </a:solidFill>
                <a:latin typeface="+mj-lt"/>
              </a:defRPr>
            </a:lvl1pPr>
            <a:lvl2pPr marL="252085" indent="0">
              <a:buFontTx/>
              <a:buNone/>
              <a:defRPr sz="2647">
                <a:latin typeface="Segoe Pro Light"/>
              </a:defRPr>
            </a:lvl2pPr>
            <a:lvl3pPr marL="420140" indent="0">
              <a:buFontTx/>
              <a:buNone/>
              <a:defRPr sz="2647">
                <a:latin typeface="Segoe Pro Light"/>
              </a:defRPr>
            </a:lvl3pPr>
            <a:lvl4pPr marL="588196" indent="0">
              <a:buFontTx/>
              <a:buNone/>
              <a:defRPr sz="2647">
                <a:latin typeface="Segoe Pro Light"/>
              </a:defRPr>
            </a:lvl4pPr>
            <a:lvl5pPr marL="756251" indent="0">
              <a:buFontTx/>
              <a:buNone/>
              <a:defRPr sz="2647">
                <a:latin typeface="Segoe Pro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69241" y="2084172"/>
            <a:ext cx="3137515" cy="268965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206"/>
              </a:spcAft>
              <a:buNone/>
              <a:defRPr sz="1324">
                <a:latin typeface="+mn-lt"/>
              </a:defRPr>
            </a:lvl1pPr>
            <a:lvl2pPr marL="2334" indent="0">
              <a:lnSpc>
                <a:spcPts val="1066"/>
              </a:lnSpc>
              <a:spcBef>
                <a:spcPts val="0"/>
              </a:spcBef>
              <a:spcAft>
                <a:spcPts val="882"/>
              </a:spcAft>
              <a:buNone/>
              <a:defRPr sz="956" b="1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894865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60613" y="193597"/>
            <a:ext cx="9860609" cy="720807"/>
          </a:xfrm>
          <a:noFill/>
        </p:spPr>
        <p:txBody>
          <a:bodyPr lIns="143407" tIns="89629" rIns="143407" bIns="89629" anchor="t" anchorCtr="0">
            <a:normAutofit/>
          </a:bodyPr>
          <a:lstStyle>
            <a:lvl1pPr>
              <a:defRPr sz="2251" spc="-56" baseline="0">
                <a:solidFill>
                  <a:srgbClr val="00B0F0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7562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02">
          <p15:clr>
            <a:srgbClr val="C35EA4"/>
          </p15:clr>
        </p15:guide>
        <p15:guide id="2" orient="horz" pos="4104">
          <p15:clr>
            <a:srgbClr val="C35EA4"/>
          </p15:clr>
        </p15:guide>
        <p15:guide id="3" pos="288">
          <p15:clr>
            <a:srgbClr val="C35EA4"/>
          </p15:clr>
        </p15:guide>
        <p15:guide id="4" pos="7546">
          <p15:clr>
            <a:srgbClr val="C35EA4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ponzo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833587" y="1700808"/>
            <a:ext cx="10524828" cy="666016"/>
            <a:chOff x="523796" y="1700808"/>
            <a:chExt cx="7893621" cy="666016"/>
          </a:xfrm>
        </p:grpSpPr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796" y="1898824"/>
              <a:ext cx="2185712" cy="468000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200" y="1700808"/>
              <a:ext cx="2045217" cy="5760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9482" y="1916808"/>
              <a:ext cx="2782743" cy="360000"/>
            </a:xfrm>
            <a:prstGeom prst="rect">
              <a:avLst/>
            </a:prstGeom>
          </p:spPr>
        </p:pic>
      </p:grpSp>
      <p:cxnSp>
        <p:nvCxnSpPr>
          <p:cNvPr id="39" name="Straight Connector 38"/>
          <p:cNvCxnSpPr/>
          <p:nvPr userDrawn="1"/>
        </p:nvCxnSpPr>
        <p:spPr>
          <a:xfrm>
            <a:off x="4416000" y="2720135"/>
            <a:ext cx="336000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>
            <a:off x="4416000" y="4857837"/>
            <a:ext cx="3360000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 userDrawn="1"/>
        </p:nvGrpSpPr>
        <p:grpSpPr>
          <a:xfrm>
            <a:off x="3051099" y="5211150"/>
            <a:ext cx="6089803" cy="630000"/>
            <a:chOff x="2729604" y="4552379"/>
            <a:chExt cx="4567352" cy="630000"/>
          </a:xfrm>
        </p:grpSpPr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3928" y="4553093"/>
              <a:ext cx="1188572" cy="628572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2431" y="4572104"/>
              <a:ext cx="1914525" cy="590550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9604" y="4552379"/>
              <a:ext cx="924393" cy="630000"/>
            </a:xfrm>
            <a:prstGeom prst="rect">
              <a:avLst/>
            </a:prstGeom>
          </p:spPr>
        </p:pic>
      </p:grpSp>
      <p:sp>
        <p:nvSpPr>
          <p:cNvPr id="33" name="TextBox 32"/>
          <p:cNvSpPr txBox="1"/>
          <p:nvPr userDrawn="1"/>
        </p:nvSpPr>
        <p:spPr>
          <a:xfrm>
            <a:off x="0" y="325106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BA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Sponzori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2718707" y="3073446"/>
            <a:ext cx="6754588" cy="1431080"/>
            <a:chOff x="2039030" y="3150048"/>
            <a:chExt cx="5065941" cy="1431080"/>
          </a:xfrm>
        </p:grpSpPr>
        <p:grpSp>
          <p:nvGrpSpPr>
            <p:cNvPr id="6" name="Group 5"/>
            <p:cNvGrpSpPr/>
            <p:nvPr userDrawn="1"/>
          </p:nvGrpSpPr>
          <p:grpSpPr>
            <a:xfrm>
              <a:off x="2058851" y="4041128"/>
              <a:ext cx="5026299" cy="540000"/>
              <a:chOff x="2411760" y="4041128"/>
              <a:chExt cx="5026299" cy="540000"/>
            </a:xfrm>
          </p:grpSpPr>
          <p:pic>
            <p:nvPicPr>
              <p:cNvPr id="14" name="Picture 13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32040" y="4100981"/>
                <a:ext cx="2506019" cy="420294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 userDrawn="1"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11760" y="4041128"/>
                <a:ext cx="2192399" cy="540000"/>
              </a:xfrm>
              <a:prstGeom prst="rect">
                <a:avLst/>
              </a:prstGeom>
            </p:spPr>
          </p:pic>
        </p:grpSp>
        <p:grpSp>
          <p:nvGrpSpPr>
            <p:cNvPr id="5" name="Group 4"/>
            <p:cNvGrpSpPr/>
            <p:nvPr userDrawn="1"/>
          </p:nvGrpSpPr>
          <p:grpSpPr>
            <a:xfrm>
              <a:off x="2039030" y="3150048"/>
              <a:ext cx="5065941" cy="756000"/>
              <a:chOff x="2404002" y="3150048"/>
              <a:chExt cx="5065941" cy="756000"/>
            </a:xfrm>
          </p:grpSpPr>
          <p:pic>
            <p:nvPicPr>
              <p:cNvPr id="15" name="Picture 14"/>
              <p:cNvPicPr>
                <a:picLocks noChangeAspect="1"/>
              </p:cNvPicPr>
              <p:nvPr userDrawn="1"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4002" y="3222048"/>
                <a:ext cx="2269108" cy="612000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 userDrawn="1"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1289" y="3150048"/>
                <a:ext cx="1086749" cy="75600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 userDrawn="1"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16216" y="3150048"/>
                <a:ext cx="953727" cy="756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7802071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157" y="2420889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BA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Pitanja?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5177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r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0" y="2564905"/>
            <a:ext cx="12192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BA" sz="55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Hvala vam na pažnji!</a:t>
            </a:r>
            <a:endParaRPr lang="en-US" sz="55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93401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69240" y="1187623"/>
            <a:ext cx="11151917" cy="1576329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1799"/>
              </a:spcBef>
              <a:buNone/>
              <a:defRPr sz="294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1470" spc="-38" baseline="0">
                <a:gradFill>
                  <a:gsLst>
                    <a:gs pos="100000">
                      <a:schemeClr val="tx1"/>
                    </a:gs>
                    <a:gs pos="6000">
                      <a:schemeClr val="tx1"/>
                    </a:gs>
                  </a:gsLst>
                  <a:lin ang="5400000" scaled="0"/>
                </a:gradFill>
              </a:defRPr>
            </a:lvl2pPr>
            <a:lvl3pPr marL="173797" indent="0">
              <a:buNone/>
              <a:defRPr sz="1470" spc="-38" baseline="0">
                <a:gradFill>
                  <a:gsLst>
                    <a:gs pos="100000">
                      <a:schemeClr val="tx1"/>
                    </a:gs>
                    <a:gs pos="6000">
                      <a:schemeClr val="tx1"/>
                    </a:gs>
                  </a:gsLst>
                  <a:lin ang="5400000" scaled="0"/>
                </a:gradFill>
              </a:defRPr>
            </a:lvl3pPr>
            <a:lvl4pPr marL="342832" indent="0">
              <a:buNone/>
              <a:defRPr sz="1323" spc="-38" baseline="0">
                <a:gradFill>
                  <a:gsLst>
                    <a:gs pos="100000">
                      <a:schemeClr val="tx1"/>
                    </a:gs>
                    <a:gs pos="6000">
                      <a:schemeClr val="tx1"/>
                    </a:gs>
                  </a:gsLst>
                  <a:lin ang="5400000" scaled="0"/>
                </a:gradFill>
              </a:defRPr>
            </a:lvl4pPr>
            <a:lvl5pPr marL="520199" indent="0">
              <a:buNone/>
              <a:defRPr sz="1323" spc="-38" baseline="0">
                <a:gradFill>
                  <a:gsLst>
                    <a:gs pos="100000">
                      <a:schemeClr val="tx1"/>
                    </a:gs>
                    <a:gs pos="6000">
                      <a:schemeClr val="tx1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69240" y="365631"/>
            <a:ext cx="11151917" cy="769441"/>
          </a:xfrm>
        </p:spPr>
        <p:txBody>
          <a:bodyPr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2134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E4EDD-BCE4-45CB-81B2-86D2FACBBA76}" type="datetime1">
              <a:rPr lang="en-US" smtClean="0"/>
              <a:t>12/26/2015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1/14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A8BE2-011F-40B2-B5BB-678587991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359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63pt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2" y="259795"/>
            <a:ext cx="8964247" cy="979755"/>
          </a:xfrm>
        </p:spPr>
        <p:txBody>
          <a:bodyPr lIns="146304" tIns="91440" rIns="146304" bIns="91440"/>
          <a:lstStyle>
            <a:lvl1pPr>
              <a:lnSpc>
                <a:spcPts val="4631"/>
              </a:lnSpc>
              <a:defRPr sz="4264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Lorem ipsum dolor sit.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367167" y="6616556"/>
            <a:ext cx="555596" cy="134483"/>
          </a:xfrm>
          <a:prstGeom prst="rect">
            <a:avLst/>
          </a:prstGeom>
        </p:spPr>
        <p:txBody>
          <a:bodyPr/>
          <a:lstStyle/>
          <a:p>
            <a:fld id="{27258FFF-F925-446B-8502-81C933981705}" type="slidenum">
              <a:rPr>
                <a:solidFill>
                  <a:srgbClr val="68217A"/>
                </a:solidFill>
              </a:rPr>
              <a:pPr/>
              <a:t>‹#›</a:t>
            </a:fld>
            <a:endParaRPr dirty="0">
              <a:solidFill>
                <a:srgbClr val="6821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3038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&amp; Content Bulleted Text Light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28" y="291103"/>
            <a:ext cx="11653835" cy="896518"/>
          </a:xfrm>
        </p:spPr>
        <p:txBody>
          <a:bodyPr/>
          <a:lstStyle>
            <a:lvl1pPr>
              <a:defRPr sz="4265">
                <a:gradFill>
                  <a:gsLst>
                    <a:gs pos="6195">
                      <a:schemeClr val="tx1"/>
                    </a:gs>
                    <a:gs pos="26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69239" y="1663940"/>
            <a:ext cx="10757099" cy="4902995"/>
          </a:xfrm>
        </p:spPr>
        <p:txBody>
          <a:bodyPr/>
          <a:lstStyle>
            <a:lvl1pPr>
              <a:defRPr sz="1912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  <a:lvl2pPr>
              <a:defRPr sz="1765"/>
            </a:lvl2pPr>
            <a:lvl3pPr>
              <a:defRPr sz="1471"/>
            </a:lvl3pPr>
            <a:lvl4pPr>
              <a:defRPr sz="1324"/>
            </a:lvl4pPr>
            <a:lvl5pPr>
              <a:defRPr sz="1324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5027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 2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28" y="291106"/>
            <a:ext cx="11653835" cy="1793071"/>
          </a:xfrm>
        </p:spPr>
        <p:txBody>
          <a:bodyPr/>
          <a:lstStyle>
            <a:lvl1pPr>
              <a:defRPr sz="4264">
                <a:gradFill>
                  <a:gsLst>
                    <a:gs pos="56637">
                      <a:schemeClr val="tx1"/>
                    </a:gs>
                    <a:gs pos="33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69242" y="2546470"/>
            <a:ext cx="7171399" cy="510524"/>
          </a:xfrm>
        </p:spPr>
        <p:txBody>
          <a:bodyPr/>
          <a:lstStyle>
            <a:lvl1pPr marL="0" indent="0">
              <a:buNone/>
              <a:defRPr sz="176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  <a:lvl2pPr>
              <a:defRPr sz="1765"/>
            </a:lvl2pPr>
            <a:lvl3pPr>
              <a:defRPr sz="1765"/>
            </a:lvl3pPr>
            <a:lvl4pPr>
              <a:defRPr sz="1765"/>
            </a:lvl4pPr>
            <a:lvl5pPr>
              <a:defRPr sz="1765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45591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36pt Header w/Sub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448213" y="6437245"/>
            <a:ext cx="3859607" cy="134483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505050"/>
                </a:solidFill>
              </a:rPr>
              <a:t>1/14</a:t>
            </a:r>
            <a:endParaRPr dirty="0">
              <a:solidFill>
                <a:srgbClr val="50505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8897420" y="6274160"/>
            <a:ext cx="2743200" cy="365125"/>
          </a:xfrm>
          <a:prstGeom prst="rect">
            <a:avLst/>
          </a:prstGeom>
        </p:spPr>
        <p:txBody>
          <a:bodyPr/>
          <a:lstStyle/>
          <a:p>
            <a:fld id="{27258FFF-F925-446B-8502-81C933981705}" type="slidenum">
              <a:rPr>
                <a:solidFill>
                  <a:srgbClr val="505050"/>
                </a:solidFill>
              </a:rPr>
              <a:pPr/>
              <a:t>‹#›</a:t>
            </a:fld>
            <a:endParaRPr dirty="0">
              <a:solidFill>
                <a:srgbClr val="505050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69242" y="348575"/>
            <a:ext cx="6274973" cy="617619"/>
          </a:xfrm>
        </p:spPr>
        <p:txBody>
          <a:bodyPr lIns="146304" tIns="109728" rIns="146304" bIns="109728" anchor="t" anchorCtr="0"/>
          <a:lstStyle>
            <a:lvl1pPr marL="0" indent="0">
              <a:lnSpc>
                <a:spcPts val="2647"/>
              </a:lnSpc>
              <a:buFontTx/>
              <a:buNone/>
              <a:defRPr sz="2647">
                <a:solidFill>
                  <a:schemeClr val="tx2"/>
                </a:solidFill>
                <a:latin typeface="+mj-lt"/>
              </a:defRPr>
            </a:lvl1pPr>
            <a:lvl2pPr marL="252085" indent="0">
              <a:buFontTx/>
              <a:buNone/>
              <a:defRPr sz="2647">
                <a:latin typeface="Segoe Pro Light"/>
              </a:defRPr>
            </a:lvl2pPr>
            <a:lvl3pPr marL="420140" indent="0">
              <a:buFontTx/>
              <a:buNone/>
              <a:defRPr sz="2647">
                <a:latin typeface="Segoe Pro Light"/>
              </a:defRPr>
            </a:lvl3pPr>
            <a:lvl4pPr marL="588196" indent="0">
              <a:buFontTx/>
              <a:buNone/>
              <a:defRPr sz="2647">
                <a:latin typeface="Segoe Pro Light"/>
              </a:defRPr>
            </a:lvl4pPr>
            <a:lvl5pPr marL="756251" indent="0">
              <a:buFontTx/>
              <a:buNone/>
              <a:defRPr sz="2647">
                <a:latin typeface="Segoe Pro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69241" y="2084172"/>
            <a:ext cx="3137515" cy="268965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2206"/>
              </a:spcAft>
              <a:buNone/>
              <a:defRPr sz="1324">
                <a:latin typeface="+mn-lt"/>
              </a:defRPr>
            </a:lvl1pPr>
            <a:lvl2pPr marL="2334" indent="0">
              <a:lnSpc>
                <a:spcPts val="1066"/>
              </a:lnSpc>
              <a:spcBef>
                <a:spcPts val="0"/>
              </a:spcBef>
              <a:spcAft>
                <a:spcPts val="882"/>
              </a:spcAft>
              <a:buNone/>
              <a:defRPr sz="956" b="1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974038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60613" y="193597"/>
            <a:ext cx="9860609" cy="720807"/>
          </a:xfrm>
          <a:noFill/>
        </p:spPr>
        <p:txBody>
          <a:bodyPr lIns="143407" tIns="89629" rIns="143407" bIns="89629" anchor="t" anchorCtr="0">
            <a:normAutofit/>
          </a:bodyPr>
          <a:lstStyle>
            <a:lvl1pPr>
              <a:defRPr sz="2251" spc="-56" baseline="0">
                <a:solidFill>
                  <a:srgbClr val="00B0F0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461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02">
          <p15:clr>
            <a:srgbClr val="C35EA4"/>
          </p15:clr>
        </p15:guide>
        <p15:guide id="2" orient="horz" pos="4104">
          <p15:clr>
            <a:srgbClr val="C35EA4"/>
          </p15:clr>
        </p15:guide>
        <p15:guide id="3" pos="288">
          <p15:clr>
            <a:srgbClr val="C35EA4"/>
          </p15:clr>
        </p15:guide>
        <p15:guide id="4" pos="7546">
          <p15:clr>
            <a:srgbClr val="C35E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58E8F-445A-4658-9B1D-39B20DF24E5E}" type="datetime1">
              <a:rPr lang="en-US" smtClean="0"/>
              <a:t>12/26/2015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1/14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A8BE2-011F-40B2-B5BB-678587991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495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6CD67-BB84-4C5D-90EA-5D1B64FFC50A}" type="datetime1">
              <a:rPr lang="en-US" smtClean="0"/>
              <a:t>12/26/2015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1/14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A8BE2-011F-40B2-B5BB-678587991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76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66472-5684-454D-8B47-A3A88C8DD3DF}" type="datetime1">
              <a:rPr lang="en-US" smtClean="0"/>
              <a:t>12/26/2015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1/14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A8BE2-011F-40B2-B5BB-678587991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673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C17D-8140-4E4B-AA97-A456076C5CCD}" type="datetime1">
              <a:rPr lang="en-US" smtClean="0"/>
              <a:t>12/26/2015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1/14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A8BE2-011F-40B2-B5BB-678587991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3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5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11FF1-4EA0-4342-8FD9-D263B7BB60FF}" type="datetime1">
              <a:rPr lang="en-US" smtClean="0"/>
              <a:t>12/26/2015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A8BE2-011F-40B2-B5BB-678587991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013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DC70B-A696-4652-8AE9-80FC5FD66B33}" type="datetime1">
              <a:rPr lang="en-US" smtClean="0"/>
              <a:t>12/26/2015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BFA8BE2-011F-40B2-B5BB-678587991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970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672" r:id="rId17"/>
    <p:sldLayoutId id="2147483673" r:id="rId18"/>
    <p:sldLayoutId id="2147483674" r:id="rId19"/>
    <p:sldLayoutId id="2147483675" r:id="rId20"/>
    <p:sldLayoutId id="2147483676" r:id="rId21"/>
    <p:sldLayoutId id="2147483677" r:id="rId22"/>
    <p:sldLayoutId id="2147483678" r:id="rId23"/>
    <p:sldLayoutId id="2147483679" r:id="rId24"/>
    <p:sldLayoutId id="2147483680" r:id="rId25"/>
    <p:sldLayoutId id="2147483681" r:id="rId26"/>
    <p:sldLayoutId id="2147483682" r:id="rId27"/>
    <p:sldLayoutId id="2147483683" r:id="rId28"/>
    <p:sldLayoutId id="2147483684" r:id="rId29"/>
    <p:sldLayoutId id="2147483685" r:id="rId30"/>
    <p:sldLayoutId id="2147483686" r:id="rId31"/>
    <p:sldLayoutId id="2147483687" r:id="rId32"/>
    <p:sldLayoutId id="2147483688" r:id="rId33"/>
    <p:sldLayoutId id="2147483689" r:id="rId34"/>
    <p:sldLayoutId id="2147483690" r:id="rId35"/>
    <p:sldLayoutId id="2147483691" r:id="rId36"/>
    <p:sldLayoutId id="2147483692" r:id="rId37"/>
    <p:sldLayoutId id="2147483693" r:id="rId38"/>
    <p:sldLayoutId id="2147483694" r:id="rId39"/>
    <p:sldLayoutId id="2147483695" r:id="rId40"/>
    <p:sldLayoutId id="2147483696" r:id="rId41"/>
    <p:sldLayoutId id="2147483697" r:id="rId42"/>
    <p:sldLayoutId id="2147483698" r:id="rId43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6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9078" y="1814823"/>
            <a:ext cx="9144000" cy="1274762"/>
          </a:xfrm>
        </p:spPr>
        <p:txBody>
          <a:bodyPr>
            <a:norm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Doma</a:t>
            </a:r>
            <a:r>
              <a:rPr lang="sr-Latn-RS" sz="400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ći zadatak PSZ</a:t>
            </a:r>
            <a:endParaRPr lang="en-US" sz="4000">
              <a:solidFill>
                <a:srgbClr val="0070C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9078" y="3482633"/>
            <a:ext cx="9144000" cy="520700"/>
          </a:xfrm>
        </p:spPr>
        <p:txBody>
          <a:bodyPr>
            <a:normAutofit/>
          </a:bodyPr>
          <a:lstStyle/>
          <a:p>
            <a:pPr algn="ctr"/>
            <a:r>
              <a:rPr lang="sr-Latn-RS" sz="2800" b="1" i="1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Split and Merge </a:t>
            </a:r>
            <a:r>
              <a:rPr lang="sr-Latn-RS" sz="2800" b="1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algoritam</a:t>
            </a:r>
            <a:endParaRPr lang="en-US" sz="2800" b="1" i="1">
              <a:solidFill>
                <a:srgbClr val="0070C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432565"/>
              </p:ext>
            </p:extLst>
          </p:nvPr>
        </p:nvGraphicFramePr>
        <p:xfrm>
          <a:off x="3127513" y="4902167"/>
          <a:ext cx="2921000" cy="1033448"/>
        </p:xfrm>
        <a:graphic>
          <a:graphicData uri="http://schemas.openxmlformats.org/drawingml/2006/table">
            <a:tbl>
              <a:tblPr/>
              <a:tblGrid>
                <a:gridCol w="2921000"/>
              </a:tblGrid>
              <a:tr h="1033448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mtClean="0">
                          <a:solidFill>
                            <a:srgbClr val="0070C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Student:</a:t>
                      </a:r>
                    </a:p>
                    <a:p>
                      <a:r>
                        <a:rPr lang="en-US" smtClean="0">
                          <a:solidFill>
                            <a:srgbClr val="0070C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Ilija Divljan</a:t>
                      </a:r>
                      <a:endParaRPr lang="en-US">
                        <a:solidFill>
                          <a:srgbClr val="0070C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72393"/>
              </p:ext>
            </p:extLst>
          </p:nvPr>
        </p:nvGraphicFramePr>
        <p:xfrm>
          <a:off x="6487885" y="4911255"/>
          <a:ext cx="3333651" cy="1041400"/>
        </p:xfrm>
        <a:graphic>
          <a:graphicData uri="http://schemas.openxmlformats.org/drawingml/2006/table">
            <a:tbl>
              <a:tblPr/>
              <a:tblGrid>
                <a:gridCol w="3333651"/>
              </a:tblGrid>
              <a:tr h="104140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sr-Latn-RS" smtClean="0">
                          <a:solidFill>
                            <a:srgbClr val="0070C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Profesor</a:t>
                      </a:r>
                      <a:r>
                        <a:rPr lang="en-US" smtClean="0">
                          <a:solidFill>
                            <a:srgbClr val="0070C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:</a:t>
                      </a:r>
                    </a:p>
                    <a:p>
                      <a:r>
                        <a:rPr lang="sr-Latn-RS" smtClean="0">
                          <a:solidFill>
                            <a:srgbClr val="0070C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Prof</a:t>
                      </a:r>
                      <a:r>
                        <a:rPr lang="en-US" smtClean="0">
                          <a:solidFill>
                            <a:srgbClr val="0070C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. dr </a:t>
                      </a:r>
                      <a:r>
                        <a:rPr lang="sr-Latn-RS" smtClean="0">
                          <a:solidFill>
                            <a:srgbClr val="0070C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Veljko M. Milutinović</a:t>
                      </a:r>
                      <a:endParaRPr lang="en-US">
                        <a:solidFill>
                          <a:srgbClr val="0070C0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127513" y="344557"/>
            <a:ext cx="53671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sr-Latn-RS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ELEKTROTEHNIČKI FAKULTET</a:t>
            </a:r>
          </a:p>
          <a:p>
            <a:pPr algn="ctr"/>
            <a:r>
              <a:rPr lang="en-US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UNIVERZITETA U BEOGRADU</a:t>
            </a:r>
          </a:p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61135" y="6342743"/>
            <a:ext cx="899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1/14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84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360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Microsoft</a:t>
            </a:r>
            <a:r>
              <a:rPr lang="sr-Latn-RS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Azure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310" y="1051643"/>
            <a:ext cx="3257097" cy="32570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778" y="2039551"/>
            <a:ext cx="1348677" cy="13330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8591" y="4395824"/>
            <a:ext cx="1945751" cy="22202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21742" y="4395824"/>
            <a:ext cx="1945751" cy="2220219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74603" y="1930400"/>
            <a:ext cx="5933756" cy="4267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mtClean="0">
                <a:latin typeface="Segoe UI" panose="020B0502040204020203" pitchFamily="34" charset="0"/>
                <a:cs typeface="Segoe UI" panose="020B0502040204020203" pitchFamily="34" charset="0"/>
              </a:rPr>
              <a:t>Microsoftova </a:t>
            </a:r>
            <a:r>
              <a:rPr lang="sr-Latn-RS" i="1" smtClean="0">
                <a:latin typeface="Segoe UI" panose="020B0502040204020203" pitchFamily="34" charset="0"/>
                <a:cs typeface="Segoe UI" panose="020B0502040204020203" pitchFamily="34" charset="0"/>
              </a:rPr>
              <a:t>Cloud </a:t>
            </a:r>
            <a:r>
              <a:rPr lang="sr-Latn-RS" smtClean="0">
                <a:latin typeface="Segoe UI" panose="020B0502040204020203" pitchFamily="34" charset="0"/>
                <a:cs typeface="Segoe UI" panose="020B0502040204020203" pitchFamily="34" charset="0"/>
              </a:rPr>
              <a:t>platforma,</a:t>
            </a:r>
            <a:br>
              <a:rPr lang="sr-Latn-RS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sr-Latn-RS" smtClean="0">
                <a:latin typeface="Segoe UI" panose="020B0502040204020203" pitchFamily="34" charset="0"/>
                <a:cs typeface="Segoe UI" panose="020B0502040204020203" pitchFamily="34" charset="0"/>
              </a:rPr>
              <a:t>pojavila se nakon Google-</a:t>
            </a:r>
            <a:r>
              <a:rPr lang="en-US" smtClean="0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sr-Latn-RS" smtClean="0">
                <a:latin typeface="Segoe UI" panose="020B0502040204020203" pitchFamily="34" charset="0"/>
                <a:cs typeface="Segoe UI" panose="020B0502040204020203" pitchFamily="34" charset="0"/>
              </a:rPr>
              <a:t>ve i Amazonove,</a:t>
            </a:r>
            <a:br>
              <a:rPr lang="sr-Latn-RS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sr-Latn-RS" smtClean="0">
                <a:latin typeface="Segoe UI" panose="020B0502040204020203" pitchFamily="34" charset="0"/>
                <a:cs typeface="Segoe UI" panose="020B0502040204020203" pitchFamily="34" charset="0"/>
              </a:rPr>
              <a:t>u produkciji od 2010. godine </a:t>
            </a:r>
          </a:p>
          <a:p>
            <a:r>
              <a:rPr lang="sr-Latn-RS" smtClean="0">
                <a:latin typeface="Segoe UI" panose="020B0502040204020203" pitchFamily="34" charset="0"/>
                <a:cs typeface="Segoe UI" panose="020B0502040204020203" pitchFamily="34" charset="0"/>
              </a:rPr>
              <a:t>Nudi niz informatičkih usluga, </a:t>
            </a:r>
            <a:br>
              <a:rPr lang="sr-Latn-RS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sr-Latn-RS" smtClean="0">
                <a:latin typeface="Segoe UI" panose="020B0502040204020203" pitchFamily="34" charset="0"/>
                <a:cs typeface="Segoe UI" panose="020B0502040204020203" pitchFamily="34" charset="0"/>
              </a:rPr>
              <a:t>servise, hardverske resurse, baze podataka i slično</a:t>
            </a:r>
          </a:p>
          <a:p>
            <a:r>
              <a:rPr lang="sr-Latn-RS" smtClean="0">
                <a:latin typeface="Segoe UI" panose="020B0502040204020203" pitchFamily="34" charset="0"/>
                <a:cs typeface="Segoe UI" panose="020B0502040204020203" pitchFamily="34" charset="0"/>
              </a:rPr>
              <a:t>Za ovaj projekat korišten je </a:t>
            </a:r>
            <a:r>
              <a:rPr lang="sr-Latn-RS" b="1" i="1" smtClean="0">
                <a:latin typeface="Segoe UI" panose="020B0502040204020203" pitchFamily="34" charset="0"/>
                <a:cs typeface="Segoe UI" panose="020B0502040204020203" pitchFamily="34" charset="0"/>
              </a:rPr>
              <a:t>Worker Role </a:t>
            </a:r>
            <a:r>
              <a:rPr lang="sr-Latn-RS" smtClean="0">
                <a:latin typeface="Segoe UI" panose="020B0502040204020203" pitchFamily="34" charset="0"/>
                <a:cs typeface="Segoe UI" panose="020B0502040204020203" pitchFamily="34" charset="0"/>
              </a:rPr>
              <a:t>servis</a:t>
            </a:r>
          </a:p>
          <a:p>
            <a:r>
              <a:rPr lang="sr-Latn-RS" smtClean="0">
                <a:latin typeface="Segoe UI" panose="020B0502040204020203" pitchFamily="34" charset="0"/>
                <a:cs typeface="Segoe UI" panose="020B0502040204020203" pitchFamily="34" charset="0"/>
              </a:rPr>
              <a:t>Dostupne virtuelne mašine</a:t>
            </a:r>
          </a:p>
          <a:p>
            <a:pPr lvl="1"/>
            <a:r>
              <a:rPr lang="sr-Latn-RS" smtClean="0">
                <a:latin typeface="Segoe UI" panose="020B0502040204020203" pitchFamily="34" charset="0"/>
                <a:cs typeface="Segoe UI" panose="020B0502040204020203" pitchFamily="34" charset="0"/>
              </a:rPr>
              <a:t>A serija</a:t>
            </a:r>
          </a:p>
          <a:p>
            <a:pPr lvl="1"/>
            <a:r>
              <a:rPr lang="sr-Latn-RS" smtClean="0">
                <a:latin typeface="Segoe UI" panose="020B0502040204020203" pitchFamily="34" charset="0"/>
                <a:cs typeface="Segoe UI" panose="020B0502040204020203" pitchFamily="34" charset="0"/>
              </a:rPr>
              <a:t>D serija</a:t>
            </a:r>
          </a:p>
          <a:p>
            <a:pPr lvl="1"/>
            <a:r>
              <a:rPr lang="sr-Latn-RS" smtClean="0">
                <a:latin typeface="Segoe UI" panose="020B0502040204020203" pitchFamily="34" charset="0"/>
                <a:cs typeface="Segoe UI" panose="020B0502040204020203" pitchFamily="34" charset="0"/>
              </a:rPr>
              <a:t>D v2 serija</a:t>
            </a:r>
          </a:p>
          <a:p>
            <a:pPr lvl="1"/>
            <a:r>
              <a:rPr lang="sr-Latn-RS" smtClean="0">
                <a:latin typeface="Segoe UI" panose="020B0502040204020203" pitchFamily="34" charset="0"/>
                <a:cs typeface="Segoe UI" panose="020B0502040204020203" pitchFamily="34" charset="0"/>
              </a:rPr>
              <a:t>G serija</a:t>
            </a:r>
            <a:br>
              <a:rPr lang="sr-Latn-RS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sr-Latn-RS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sr-Latn-RS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sr-Latn-RS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sr-Latn-RS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sr-Latn-RS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61135" y="6342743"/>
            <a:ext cx="899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10/14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3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3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60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Worker Role</a:t>
            </a:r>
            <a:endParaRPr lang="en-US" sz="36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785" y="1696055"/>
            <a:ext cx="4621666" cy="4256466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91549" y="1685321"/>
            <a:ext cx="6244680" cy="4267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sr-Latn-RS" smtClean="0">
                <a:latin typeface="Segoe UI" panose="020B0502040204020203" pitchFamily="34" charset="0"/>
                <a:cs typeface="Segoe UI" panose="020B0502040204020203" pitchFamily="34" charset="0"/>
              </a:rPr>
              <a:t>Worker role su jedan od dostupnih Azure servisa,</a:t>
            </a:r>
            <a:br>
              <a:rPr lang="sr-Latn-RS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sr-Latn-RS" smtClean="0">
                <a:latin typeface="Segoe UI" panose="020B0502040204020203" pitchFamily="34" charset="0"/>
                <a:cs typeface="Segoe UI" panose="020B0502040204020203" pitchFamily="34" charset="0"/>
              </a:rPr>
              <a:t>koriste se za izvršavanje </a:t>
            </a:r>
            <a:r>
              <a:rPr lang="sr-Latn-RS" b="1" smtClean="0">
                <a:latin typeface="Segoe UI" panose="020B0502040204020203" pitchFamily="34" charset="0"/>
                <a:cs typeface="Segoe UI" panose="020B0502040204020203" pitchFamily="34" charset="0"/>
              </a:rPr>
              <a:t>složenih poslova </a:t>
            </a:r>
            <a:r>
              <a:rPr lang="sr-Latn-RS" smtClean="0">
                <a:latin typeface="Segoe UI" panose="020B0502040204020203" pitchFamily="34" charset="0"/>
                <a:cs typeface="Segoe UI" panose="020B0502040204020203" pitchFamily="34" charset="0"/>
              </a:rPr>
              <a:t>u pozadini</a:t>
            </a:r>
          </a:p>
          <a:p>
            <a:pPr>
              <a:spcAft>
                <a:spcPts val="600"/>
              </a:spcAft>
            </a:pPr>
            <a:r>
              <a:rPr lang="sr-Latn-RS" smtClean="0">
                <a:latin typeface="Segoe UI" panose="020B0502040204020203" pitchFamily="34" charset="0"/>
                <a:cs typeface="Segoe UI" panose="020B0502040204020203" pitchFamily="34" charset="0"/>
              </a:rPr>
              <a:t>Obično im se poslovi delegiraju od drugih Azure servisa,</a:t>
            </a:r>
            <a:br>
              <a:rPr lang="sr-Latn-RS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sr-Latn-RS" smtClean="0">
                <a:latin typeface="Segoe UI" panose="020B0502040204020203" pitchFamily="34" charset="0"/>
                <a:cs typeface="Segoe UI" panose="020B0502040204020203" pitchFamily="34" charset="0"/>
              </a:rPr>
              <a:t>kao što su </a:t>
            </a:r>
            <a:r>
              <a:rPr lang="sr-Latn-RS" b="1" smtClean="0">
                <a:latin typeface="Segoe UI" panose="020B0502040204020203" pitchFamily="34" charset="0"/>
                <a:cs typeface="Segoe UI" panose="020B0502040204020203" pitchFamily="34" charset="0"/>
              </a:rPr>
              <a:t>IOT</a:t>
            </a:r>
            <a:r>
              <a:rPr lang="sr-Latn-RS" smtClean="0">
                <a:latin typeface="Segoe UI" panose="020B0502040204020203" pitchFamily="34" charset="0"/>
                <a:cs typeface="Segoe UI" panose="020B0502040204020203" pitchFamily="34" charset="0"/>
              </a:rPr>
              <a:t> i </a:t>
            </a:r>
            <a:r>
              <a:rPr lang="sr-Latn-RS" b="1" smtClean="0">
                <a:latin typeface="Segoe UI" panose="020B0502040204020203" pitchFamily="34" charset="0"/>
                <a:cs typeface="Segoe UI" panose="020B0502040204020203" pitchFamily="34" charset="0"/>
              </a:rPr>
              <a:t>Web</a:t>
            </a:r>
            <a:r>
              <a:rPr lang="sr-Latn-RS" smtClean="0">
                <a:latin typeface="Segoe UI" panose="020B0502040204020203" pitchFamily="34" charset="0"/>
                <a:cs typeface="Segoe UI" panose="020B0502040204020203" pitchFamily="34" charset="0"/>
              </a:rPr>
              <a:t> servisi,</a:t>
            </a:r>
            <a:br>
              <a:rPr lang="sr-Latn-RS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sr-Latn-RS" smtClean="0">
                <a:latin typeface="Segoe UI" panose="020B0502040204020203" pitchFamily="34" charset="0"/>
                <a:cs typeface="Segoe UI" panose="020B0502040204020203" pitchFamily="34" charset="0"/>
              </a:rPr>
              <a:t>klijent ne može pristupiti Worker roli</a:t>
            </a:r>
          </a:p>
          <a:p>
            <a:pPr>
              <a:spcAft>
                <a:spcPts val="600"/>
              </a:spcAft>
            </a:pPr>
            <a:r>
              <a:rPr lang="sr-Latn-RS" smtClean="0">
                <a:latin typeface="Segoe UI" panose="020B0502040204020203" pitchFamily="34" charset="0"/>
                <a:cs typeface="Segoe UI" panose="020B0502040204020203" pitchFamily="34" charset="0"/>
              </a:rPr>
              <a:t>Worker Role se izvšavaju na posebnoj virtuelnoj mašini</a:t>
            </a:r>
          </a:p>
          <a:p>
            <a:r>
              <a:rPr lang="sr-Latn-RS" smtClean="0">
                <a:latin typeface="Segoe UI" panose="020B0502040204020203" pitchFamily="34" charset="0"/>
                <a:cs typeface="Segoe UI" panose="020B0502040204020203" pitchFamily="34" charset="0"/>
              </a:rPr>
              <a:t>Može postojati više instanci Worker role,</a:t>
            </a:r>
            <a:br>
              <a:rPr lang="sr-Latn-RS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sr-Latn-RS" smtClean="0">
                <a:latin typeface="Segoe UI" panose="020B0502040204020203" pitchFamily="34" charset="0"/>
                <a:cs typeface="Segoe UI" panose="020B0502040204020203" pitchFamily="34" charset="0"/>
              </a:rPr>
              <a:t>a da pri tome sve obavljaju isti posao,</a:t>
            </a:r>
            <a:br>
              <a:rPr lang="sr-Latn-RS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sr-Latn-RS" smtClean="0">
                <a:latin typeface="Segoe UI" panose="020B0502040204020203" pitchFamily="34" charset="0"/>
                <a:cs typeface="Segoe UI" panose="020B0502040204020203" pitchFamily="34" charset="0"/>
              </a:rPr>
              <a:t>u tom slučaju rutiranje poslova ide preko </a:t>
            </a:r>
            <a:r>
              <a:rPr lang="sr-Latn-RS" i="1" smtClean="0">
                <a:latin typeface="Segoe UI" panose="020B0502040204020203" pitchFamily="34" charset="0"/>
                <a:cs typeface="Segoe UI" panose="020B0502040204020203" pitchFamily="34" charset="0"/>
              </a:rPr>
              <a:t>LoadBalancera</a:t>
            </a:r>
          </a:p>
          <a:p>
            <a:endParaRPr lang="sr-Latn-RS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sr-Latn-RS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sr-Latn-RS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sr-Latn-RS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sr-Latn-RS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sr-Latn-RS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1135" y="6342743"/>
            <a:ext cx="899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11/14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9985"/>
            <a:ext cx="10515600" cy="1325563"/>
          </a:xfrm>
        </p:spPr>
        <p:txBody>
          <a:bodyPr/>
          <a:lstStyle/>
          <a:p>
            <a:r>
              <a:rPr lang="sr-Latn-RS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Performanse </a:t>
            </a:r>
            <a:r>
              <a:rPr lang="en-US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– </a:t>
            </a:r>
            <a:r>
              <a:rPr lang="sr-Latn-RS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Worker Role</a:t>
            </a:r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199" y="1385889"/>
            <a:ext cx="7231743" cy="328771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latin typeface="Segoe UI" panose="020B0502040204020203" pitchFamily="34" charset="0"/>
                <a:cs typeface="Segoe UI" panose="020B0502040204020203" pitchFamily="34" charset="0"/>
              </a:rPr>
              <a:t>Implementacija algoritma u programskom jeziku </a:t>
            </a:r>
            <a:r>
              <a:rPr lang="en-US" b="1" smtClean="0">
                <a:latin typeface="Segoe UI" panose="020B0502040204020203" pitchFamily="34" charset="0"/>
                <a:cs typeface="Segoe UI" panose="020B0502040204020203" pitchFamily="34" charset="0"/>
              </a:rPr>
              <a:t>C#</a:t>
            </a:r>
          </a:p>
          <a:p>
            <a:r>
              <a:rPr lang="en-US" smtClean="0">
                <a:latin typeface="Segoe UI" panose="020B0502040204020203" pitchFamily="34" charset="0"/>
                <a:cs typeface="Segoe UI" panose="020B0502040204020203" pitchFamily="34" charset="0"/>
              </a:rPr>
              <a:t>Komunikacija sa Worker rolom </a:t>
            </a:r>
            <a:r>
              <a:rPr lang="en-US" i="1" smtClean="0">
                <a:latin typeface="Segoe UI" panose="020B0502040204020203" pitchFamily="34" charset="0"/>
                <a:cs typeface="Segoe UI" panose="020B0502040204020203" pitchFamily="34" charset="0"/>
              </a:rPr>
              <a:t>Client &gt; Web Servis &gt; Worker Role</a:t>
            </a:r>
          </a:p>
          <a:p>
            <a:r>
              <a:rPr lang="en-US" smtClean="0">
                <a:latin typeface="Segoe UI" panose="020B0502040204020203" pitchFamily="34" charset="0"/>
                <a:cs typeface="Segoe UI" panose="020B0502040204020203" pitchFamily="34" charset="0"/>
              </a:rPr>
              <a:t>Worker rola se hostuje na </a:t>
            </a:r>
            <a:r>
              <a:rPr lang="en-US" i="1" smtClean="0">
                <a:latin typeface="Segoe UI" panose="020B0502040204020203" pitchFamily="34" charset="0"/>
                <a:cs typeface="Segoe UI" panose="020B0502040204020203" pitchFamily="34" charset="0"/>
              </a:rPr>
              <a:t>Azure D v2 </a:t>
            </a:r>
            <a:r>
              <a:rPr lang="en-US" smtClean="0">
                <a:latin typeface="Segoe UI" panose="020B0502040204020203" pitchFamily="34" charset="0"/>
                <a:cs typeface="Segoe UI" panose="020B0502040204020203" pitchFamily="34" charset="0"/>
              </a:rPr>
              <a:t>virtuelnoj ma</a:t>
            </a:r>
            <a:r>
              <a:rPr lang="sr-Latn-RS" smtClean="0">
                <a:latin typeface="Segoe UI" panose="020B0502040204020203" pitchFamily="34" charset="0"/>
                <a:cs typeface="Segoe UI" panose="020B0502040204020203" pitchFamily="34" charset="0"/>
              </a:rPr>
              <a:t>šini,</a:t>
            </a:r>
            <a:br>
              <a:rPr lang="sr-Latn-RS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sr-Latn-RS" smtClean="0">
                <a:latin typeface="Segoe UI" panose="020B0502040204020203" pitchFamily="34" charset="0"/>
                <a:cs typeface="Segoe UI" panose="020B0502040204020203" pitchFamily="34" charset="0"/>
              </a:rPr>
              <a:t>ova mašina koristi </a:t>
            </a:r>
            <a:r>
              <a:rPr lang="sr-Latn-RS" b="1" smtClean="0">
                <a:latin typeface="Segoe UI" panose="020B0502040204020203" pitchFamily="34" charset="0"/>
                <a:cs typeface="Segoe UI" panose="020B0502040204020203" pitchFamily="34" charset="0"/>
              </a:rPr>
              <a:t>Intel Xeon E5 – 2673 v2 </a:t>
            </a:r>
            <a:r>
              <a:rPr lang="sr-Latn-RS" smtClean="0">
                <a:latin typeface="Segoe UI" panose="020B0502040204020203" pitchFamily="34" charset="0"/>
                <a:cs typeface="Segoe UI" panose="020B0502040204020203" pitchFamily="34" charset="0"/>
              </a:rPr>
              <a:t>procesor,</a:t>
            </a:r>
            <a:br>
              <a:rPr lang="sr-Latn-RS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sr-Latn-RS" smtClean="0">
                <a:latin typeface="Segoe UI" panose="020B0502040204020203" pitchFamily="34" charset="0"/>
                <a:cs typeface="Segoe UI" panose="020B0502040204020203" pitchFamily="34" charset="0"/>
              </a:rPr>
              <a:t>ovaj procesor košta oko </a:t>
            </a:r>
            <a:r>
              <a:rPr lang="sr-Latn-RS" b="1" smtClean="0">
                <a:latin typeface="Segoe UI" panose="020B0502040204020203" pitchFamily="34" charset="0"/>
                <a:cs typeface="Segoe UI" panose="020B0502040204020203" pitchFamily="34" charset="0"/>
              </a:rPr>
              <a:t>$ 1550.00 </a:t>
            </a:r>
          </a:p>
          <a:p>
            <a:r>
              <a:rPr lang="sr-Latn-RS" smtClean="0">
                <a:latin typeface="Segoe UI" panose="020B0502040204020203" pitchFamily="34" charset="0"/>
                <a:cs typeface="Segoe UI" panose="020B0502040204020203" pitchFamily="34" charset="0"/>
              </a:rPr>
              <a:t>Karakteristike procesora</a:t>
            </a:r>
          </a:p>
          <a:p>
            <a:pPr lvl="1"/>
            <a:r>
              <a:rPr lang="sr-Latn-RS" i="1" smtClean="0">
                <a:latin typeface="Segoe UI" panose="020B0502040204020203" pitchFamily="34" charset="0"/>
                <a:cs typeface="Segoe UI" panose="020B0502040204020203" pitchFamily="34" charset="0"/>
              </a:rPr>
              <a:t>Base Frequency </a:t>
            </a:r>
            <a:r>
              <a:rPr lang="sr-Latn-RS" b="1" smtClean="0">
                <a:latin typeface="Segoe UI" panose="020B0502040204020203" pitchFamily="34" charset="0"/>
                <a:cs typeface="Segoe UI" panose="020B0502040204020203" pitchFamily="34" charset="0"/>
              </a:rPr>
              <a:t>2,3 GHz </a:t>
            </a:r>
            <a:r>
              <a:rPr lang="sr-Latn-RS" smtClean="0">
                <a:latin typeface="Segoe UI" panose="020B0502040204020203" pitchFamily="34" charset="0"/>
                <a:cs typeface="Segoe UI" panose="020B0502040204020203" pitchFamily="34" charset="0"/>
              </a:rPr>
              <a:t>i </a:t>
            </a:r>
            <a:r>
              <a:rPr lang="sr-Latn-RS" i="1" smtClean="0">
                <a:latin typeface="Segoe UI" panose="020B0502040204020203" pitchFamily="34" charset="0"/>
                <a:cs typeface="Segoe UI" panose="020B0502040204020203" pitchFamily="34" charset="0"/>
              </a:rPr>
              <a:t>Max Turbo Frequency </a:t>
            </a:r>
            <a:r>
              <a:rPr lang="sr-Latn-RS" b="1" smtClean="0">
                <a:latin typeface="Segoe UI" panose="020B0502040204020203" pitchFamily="34" charset="0"/>
                <a:cs typeface="Segoe UI" panose="020B0502040204020203" pitchFamily="34" charset="0"/>
              </a:rPr>
              <a:t>3,1 GHz</a:t>
            </a:r>
          </a:p>
          <a:p>
            <a:pPr lvl="1"/>
            <a:r>
              <a:rPr lang="sr-Latn-RS" b="1" smtClean="0">
                <a:latin typeface="Segoe UI" panose="020B0502040204020203" pitchFamily="34" charset="0"/>
                <a:cs typeface="Segoe UI" panose="020B0502040204020203" pitchFamily="34" charset="0"/>
              </a:rPr>
              <a:t>12 </a:t>
            </a:r>
            <a:r>
              <a:rPr lang="sr-Latn-RS" i="1"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sr-Latn-RS" i="1" smtClean="0">
                <a:latin typeface="Segoe UI" panose="020B0502040204020203" pitchFamily="34" charset="0"/>
                <a:cs typeface="Segoe UI" panose="020B0502040204020203" pitchFamily="34" charset="0"/>
              </a:rPr>
              <a:t>ores </a:t>
            </a:r>
            <a:r>
              <a:rPr lang="sr-Latn-RS" smtClean="0">
                <a:latin typeface="Segoe UI" panose="020B0502040204020203" pitchFamily="34" charset="0"/>
                <a:cs typeface="Segoe UI" panose="020B0502040204020203" pitchFamily="34" charset="0"/>
              </a:rPr>
              <a:t>i </a:t>
            </a:r>
            <a:r>
              <a:rPr lang="sr-Latn-RS" b="1" smtClean="0">
                <a:latin typeface="Segoe UI" panose="020B0502040204020203" pitchFamily="34" charset="0"/>
                <a:cs typeface="Segoe UI" panose="020B0502040204020203" pitchFamily="34" charset="0"/>
              </a:rPr>
              <a:t>24 </a:t>
            </a:r>
            <a:r>
              <a:rPr lang="sr-Latn-RS" i="1" smtClean="0">
                <a:latin typeface="Segoe UI" panose="020B0502040204020203" pitchFamily="34" charset="0"/>
                <a:cs typeface="Segoe UI" panose="020B0502040204020203" pitchFamily="34" charset="0"/>
              </a:rPr>
              <a:t>Threads</a:t>
            </a:r>
          </a:p>
          <a:p>
            <a:pPr lvl="1"/>
            <a:r>
              <a:rPr lang="sr-Latn-RS" i="1" smtClean="0">
                <a:latin typeface="Segoe UI" panose="020B0502040204020203" pitchFamily="34" charset="0"/>
                <a:cs typeface="Segoe UI" panose="020B0502040204020203" pitchFamily="34" charset="0"/>
              </a:rPr>
              <a:t>Intel Smart Cache </a:t>
            </a:r>
            <a:r>
              <a:rPr lang="sr-Latn-RS" b="1" smtClean="0">
                <a:latin typeface="Segoe UI" panose="020B0502040204020203" pitchFamily="34" charset="0"/>
                <a:cs typeface="Segoe UI" panose="020B0502040204020203" pitchFamily="34" charset="0"/>
              </a:rPr>
              <a:t>30 MB, </a:t>
            </a:r>
            <a:r>
              <a:rPr lang="sr-Latn-RS" i="1" smtClean="0">
                <a:latin typeface="Segoe UI" panose="020B0502040204020203" pitchFamily="34" charset="0"/>
                <a:cs typeface="Segoe UI" panose="020B0502040204020203" pitchFamily="34" charset="0"/>
              </a:rPr>
              <a:t>Litography </a:t>
            </a:r>
            <a:r>
              <a:rPr lang="sr-Latn-RS" b="1" smtClean="0">
                <a:latin typeface="Segoe UI" panose="020B0502040204020203" pitchFamily="34" charset="0"/>
                <a:cs typeface="Segoe UI" panose="020B0502040204020203" pitchFamily="34" charset="0"/>
              </a:rPr>
              <a:t>22 nm</a:t>
            </a:r>
            <a:r>
              <a:rPr lang="sr-Latn-RS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sr-Latn-RS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sr-Latn-RS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sr-Latn-RS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sr-Latn-RS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sr-Latn-RS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sr-Latn-RS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908" y="2481038"/>
            <a:ext cx="2447925" cy="186690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585073"/>
              </p:ext>
            </p:extLst>
          </p:nvPr>
        </p:nvGraphicFramePr>
        <p:xfrm>
          <a:off x="954315" y="5052830"/>
          <a:ext cx="861904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9229"/>
                <a:gridCol w="2110293"/>
                <a:gridCol w="2154761"/>
                <a:gridCol w="2154761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sr-Latn-RS" smtClean="0"/>
                        <a:t>Performanse</a:t>
                      </a:r>
                      <a:r>
                        <a:rPr lang="sr-Latn-RS" baseline="0" smtClean="0"/>
                        <a:t> implementacije u C#-u</a:t>
                      </a:r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smtClean="0"/>
                        <a:t>Set</a:t>
                      </a:r>
                      <a:r>
                        <a:rPr lang="sr-Latn-RS" baseline="0" smtClean="0"/>
                        <a:t> podataka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mtClean="0"/>
                        <a:t>Census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mtClean="0"/>
                        <a:t>Census10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mtClean="0"/>
                        <a:t>Census100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smtClean="0"/>
                        <a:t>Vrijeme izvršavanja</a:t>
                      </a:r>
                      <a:r>
                        <a:rPr lang="sr-Latn-RS" baseline="0" smtClean="0"/>
                        <a:t> 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mtClean="0"/>
                        <a:t>26418 ms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mtClean="0"/>
                        <a:t>708 ms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mtClean="0"/>
                        <a:t>72 ms</a:t>
                      </a: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61135" y="6342743"/>
            <a:ext cx="899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12/14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4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Poređenje sa ostalim algoritmima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476" y="1873708"/>
            <a:ext cx="4918533" cy="30281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61135" y="4756248"/>
                <a:ext cx="7837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1135" y="4756248"/>
                <a:ext cx="783772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30476" y="1649942"/>
                <a:ext cx="8418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r>
                            <a:rPr lang="sr-Latn-RS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func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476" y="1649942"/>
                <a:ext cx="841828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725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361135" y="6342743"/>
            <a:ext cx="899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13/14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1021" y="1943561"/>
            <a:ext cx="5123542" cy="28303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135154" y="1689042"/>
                <a:ext cx="8418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r>
                            <a:rPr lang="sr-Latn-RS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func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154" y="1689042"/>
                <a:ext cx="841828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719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557848" y="4756248"/>
                <a:ext cx="7837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7848" y="4756248"/>
                <a:ext cx="783772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016000" y="5210632"/>
            <a:ext cx="9933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Cenus </a:t>
            </a:r>
            <a:r>
              <a:rPr lang="sr-Latn-RS" smtClean="0"/>
              <a:t>skup </a:t>
            </a:r>
            <a:r>
              <a:rPr lang="en-US" smtClean="0"/>
              <a:t>– izvu</a:t>
            </a:r>
            <a:r>
              <a:rPr lang="sr-Latn-RS" smtClean="0"/>
              <a:t>čen iz američkog census biroa 1994,</a:t>
            </a:r>
            <a:br>
              <a:rPr lang="sr-Latn-RS" smtClean="0"/>
            </a:br>
            <a:r>
              <a:rPr lang="sr-Latn-RS" smtClean="0"/>
              <a:t>spada u guste skupove podataka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mtClean="0"/>
              <a:t>T10I4D100K skup – vještački skup generisan IBM-ovim generatorom podataka,</a:t>
            </a:r>
            <a:br>
              <a:rPr lang="sr-Latn-RS" smtClean="0"/>
            </a:br>
            <a:r>
              <a:rPr lang="sr-Latn-RS" smtClean="0"/>
              <a:t>spada u prorijeđene skupove podataka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23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Zaključak</a:t>
            </a:r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199" y="1828800"/>
            <a:ext cx="9670144" cy="4267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mtClean="0">
                <a:latin typeface="Segoe UI" panose="020B0502040204020203" pitchFamily="34" charset="0"/>
                <a:cs typeface="Segoe UI" panose="020B0502040204020203" pitchFamily="34" charset="0"/>
              </a:rPr>
              <a:t>Programski jezik </a:t>
            </a:r>
            <a:r>
              <a:rPr lang="sr-Latn-RS" b="1" smtClean="0">
                <a:latin typeface="Segoe UI" panose="020B0502040204020203" pitchFamily="34" charset="0"/>
                <a:cs typeface="Segoe UI" panose="020B0502040204020203" pitchFamily="34" charset="0"/>
              </a:rPr>
              <a:t>C </a:t>
            </a:r>
            <a:r>
              <a:rPr lang="sr-Latn-RS" smtClean="0">
                <a:latin typeface="Segoe UI" panose="020B0502040204020203" pitchFamily="34" charset="0"/>
                <a:cs typeface="Segoe UI" panose="020B0502040204020203" pitchFamily="34" charset="0"/>
              </a:rPr>
              <a:t>naspram </a:t>
            </a:r>
            <a:r>
              <a:rPr lang="sr-Latn-RS" b="1" smtClean="0">
                <a:latin typeface="Segoe UI" panose="020B0502040204020203" pitchFamily="34" charset="0"/>
                <a:cs typeface="Segoe UI" panose="020B0502040204020203" pitchFamily="34" charset="0"/>
              </a:rPr>
              <a:t>C#</a:t>
            </a:r>
          </a:p>
          <a:p>
            <a:r>
              <a:rPr lang="sr-Latn-RS" smtClean="0">
                <a:latin typeface="Segoe UI" panose="020B0502040204020203" pitchFamily="34" charset="0"/>
                <a:cs typeface="Segoe UI" panose="020B0502040204020203" pitchFamily="34" charset="0"/>
              </a:rPr>
              <a:t>Algoritam optimizovan za programski jezik </a:t>
            </a:r>
            <a:r>
              <a:rPr lang="sr-Latn-RS" b="1" smtClean="0"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sr-Latn-RS" smtClean="0"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br>
              <a:rPr lang="sr-Latn-RS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sr-Latn-RS" smtClean="0">
                <a:latin typeface="Segoe UI" panose="020B0502040204020203" pitchFamily="34" charset="0"/>
                <a:cs typeface="Segoe UI" panose="020B0502040204020203" pitchFamily="34" charset="0"/>
              </a:rPr>
              <a:t>u programskom jeziku </a:t>
            </a:r>
            <a:r>
              <a:rPr lang="sr-Latn-RS" b="1" smtClean="0">
                <a:latin typeface="Segoe UI" panose="020B0502040204020203" pitchFamily="34" charset="0"/>
                <a:cs typeface="Segoe UI" panose="020B0502040204020203" pitchFamily="34" charset="0"/>
              </a:rPr>
              <a:t>C#</a:t>
            </a:r>
            <a:r>
              <a:rPr lang="sr-Latn-RS" smtClean="0">
                <a:latin typeface="Segoe UI" panose="020B0502040204020203" pitchFamily="34" charset="0"/>
                <a:cs typeface="Segoe UI" panose="020B0502040204020203" pitchFamily="34" charset="0"/>
              </a:rPr>
              <a:t> algoritam implementiran prema navedenom pseudokodu</a:t>
            </a:r>
          </a:p>
          <a:p>
            <a:r>
              <a:rPr lang="sr-Latn-RS" smtClean="0">
                <a:latin typeface="Segoe UI" panose="020B0502040204020203" pitchFamily="34" charset="0"/>
                <a:cs typeface="Segoe UI" panose="020B0502040204020203" pitchFamily="34" charset="0"/>
              </a:rPr>
              <a:t>Nedovoljno iskorištene mogućnosti virtuelne mašine u oblaku</a:t>
            </a:r>
            <a:br>
              <a:rPr lang="sr-Latn-RS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sr-Latn-RS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sr-Latn-RS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sr-Latn-RS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sr-Latn-RS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sr-Latn-RS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1135" y="6342743"/>
            <a:ext cx="899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14/14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9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i="1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Split and Merge </a:t>
            </a:r>
            <a:r>
              <a:rPr lang="sr-Latn-RS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algoritam</a:t>
            </a:r>
            <a:endParaRPr lang="en-US" i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9192380" cy="388077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sr-Latn-RS" smtClean="0">
                <a:latin typeface="Segoe UI" panose="020B0502040204020203" pitchFamily="34" charset="0"/>
                <a:cs typeface="Segoe UI" panose="020B0502040204020203" pitchFamily="34" charset="0"/>
              </a:rPr>
              <a:t>Autor </a:t>
            </a:r>
            <a:r>
              <a:rPr lang="en-US" smtClean="0">
                <a:latin typeface="Segoe UI" panose="020B0502040204020203" pitchFamily="34" charset="0"/>
                <a:cs typeface="Segoe UI" panose="020B0502040204020203" pitchFamily="34" charset="0"/>
              </a:rPr>
              <a:t>algoritma je Christian Borgelt</a:t>
            </a:r>
            <a:endParaRPr lang="sr-Latn-RS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mtClean="0">
                <a:latin typeface="Segoe UI" panose="020B0502040204020203" pitchFamily="34" charset="0"/>
                <a:cs typeface="Segoe UI" panose="020B0502040204020203" pitchFamily="34" charset="0"/>
              </a:rPr>
              <a:t>Algoritam spada u grupu algoritama </a:t>
            </a:r>
            <a:r>
              <a:rPr lang="sr-Latn-RS" smtClean="0">
                <a:latin typeface="Segoe UI" panose="020B0502040204020203" pitchFamily="34" charset="0"/>
                <a:cs typeface="Segoe UI" panose="020B0502040204020203" pitchFamily="34" charset="0"/>
              </a:rPr>
              <a:t>za pronalaženje </a:t>
            </a:r>
            <a:r>
              <a:rPr lang="sr-Latn-RS" b="1" smtClean="0">
                <a:latin typeface="Segoe UI" panose="020B0502040204020203" pitchFamily="34" charset="0"/>
                <a:cs typeface="Segoe UI" panose="020B0502040204020203" pitchFamily="34" charset="0"/>
              </a:rPr>
              <a:t>učestalih skupova podataka</a:t>
            </a:r>
            <a:r>
              <a:rPr lang="sr-Latn-RS"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lang="sr-Latn-RS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sr-Latn-RS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sr-Latn-RS" smtClean="0">
                <a:latin typeface="Segoe UI" panose="020B0502040204020203" pitchFamily="34" charset="0"/>
                <a:cs typeface="Segoe UI" panose="020B0502040204020203" pitchFamily="34" charset="0"/>
              </a:rPr>
              <a:t>najpozatiji algoritmi iz ove kategorije su Apriori, Eclat i FP-growth</a:t>
            </a:r>
          </a:p>
          <a:p>
            <a:r>
              <a:rPr lang="sr-Latn-RS" smtClean="0">
                <a:latin typeface="Segoe UI" panose="020B0502040204020203" pitchFamily="34" charset="0"/>
                <a:cs typeface="Segoe UI" panose="020B0502040204020203" pitchFamily="34" charset="0"/>
              </a:rPr>
              <a:t>Osnovne prednosti ogledaju se u </a:t>
            </a:r>
            <a:r>
              <a:rPr lang="sr-Latn-RS" b="1" smtClean="0">
                <a:latin typeface="Segoe UI" panose="020B0502040204020203" pitchFamily="34" charset="0"/>
                <a:cs typeface="Segoe UI" panose="020B0502040204020203" pitchFamily="34" charset="0"/>
              </a:rPr>
              <a:t>jednostavnoj strukturi podataka i šemi obrade</a:t>
            </a:r>
            <a:r>
              <a:rPr lang="en-US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US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001" y="3840006"/>
            <a:ext cx="3892550" cy="250999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361135" y="6342743"/>
            <a:ext cx="899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2</a:t>
            </a:r>
            <a:r>
              <a:rPr lang="en-US" smtClean="0"/>
              <a:t>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9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586" y="279401"/>
            <a:ext cx="8596668" cy="1320800"/>
          </a:xfrm>
        </p:spPr>
        <p:txBody>
          <a:bodyPr/>
          <a:lstStyle/>
          <a:p>
            <a:pPr algn="r"/>
            <a:r>
              <a:rPr lang="sr-Latn-RS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Pronalaženje učestalih skupova podataka</a:t>
            </a:r>
            <a:endParaRPr lang="en-US">
              <a:solidFill>
                <a:srgbClr val="0070C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184" y="3406273"/>
            <a:ext cx="4300514" cy="30534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296" y="1765301"/>
            <a:ext cx="4840306" cy="37084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109686" y="1257300"/>
            <a:ext cx="6227049" cy="225238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smtClean="0">
                <a:latin typeface="Segoe UI" panose="020B0502040204020203" pitchFamily="34" charset="0"/>
                <a:cs typeface="Segoe UI" panose="020B0502040204020203" pitchFamily="34" charset="0"/>
              </a:rPr>
              <a:t>Market Basket Analysis</a:t>
            </a:r>
            <a:endParaRPr lang="sr-Latn-RS" i="1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i="1" smtClean="0">
                <a:latin typeface="Segoe UI" panose="020B0502040204020203" pitchFamily="34" charset="0"/>
                <a:cs typeface="Segoe UI" panose="020B0502040204020203" pitchFamily="34" charset="0"/>
              </a:rPr>
              <a:t>Click Stream Analysis</a:t>
            </a:r>
            <a:endParaRPr lang="sr-Latn-RS" i="1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i="1" smtClean="0">
                <a:latin typeface="Segoe UI" panose="020B0502040204020203" pitchFamily="34" charset="0"/>
                <a:cs typeface="Segoe UI" panose="020B0502040204020203" pitchFamily="34" charset="0"/>
              </a:rPr>
              <a:t>Web Link Analysis</a:t>
            </a:r>
            <a:endParaRPr lang="sr-Latn-RS" i="1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i="1" smtClean="0">
                <a:latin typeface="Segoe UI" panose="020B0502040204020203" pitchFamily="34" charset="0"/>
                <a:cs typeface="Segoe UI" panose="020B0502040204020203" pitchFamily="34" charset="0"/>
              </a:rPr>
              <a:t>Genome Analysis</a:t>
            </a:r>
            <a:endParaRPr lang="sr-Latn-RS" i="1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i="1" smtClean="0">
                <a:latin typeface="Segoe UI" panose="020B0502040204020203" pitchFamily="34" charset="0"/>
                <a:cs typeface="Segoe UI" panose="020B0502040204020203" pitchFamily="34" charset="0"/>
              </a:rPr>
              <a:t>Drug Design (Molecular Fragmet Mining)</a:t>
            </a:r>
            <a:endParaRPr lang="en-US" i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1135" y="6342743"/>
            <a:ext cx="899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3</a:t>
            </a:r>
            <a:r>
              <a:rPr lang="en-US" smtClean="0"/>
              <a:t>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3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232" y="180513"/>
            <a:ext cx="10515600" cy="1325563"/>
          </a:xfrm>
        </p:spPr>
        <p:txBody>
          <a:bodyPr/>
          <a:lstStyle/>
          <a:p>
            <a:r>
              <a:rPr lang="sr-Latn-RS" sz="360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Predprocesiranje</a:t>
            </a:r>
            <a:endParaRPr lang="en-US" sz="36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64315" y="1512888"/>
                <a:ext cx="9768115" cy="1908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Potrebna terminologija: </a:t>
                </a:r>
                <a:r>
                  <a:rPr lang="en-US" b="1" i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B </a:t>
                </a:r>
                <a:r>
                  <a:rPr lang="en-US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– skup elemenata, </a:t>
                </a:r>
                <a:r>
                  <a:rPr lang="en-US" b="1" i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T </a:t>
                </a:r>
                <a:r>
                  <a:rPr lang="en-US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– skup transakcija.</a:t>
                </a:r>
                <a:br>
                  <a:rPr lang="en-US" smtClean="0">
                    <a:latin typeface="Segoe UI" panose="020B0502040204020203" pitchFamily="34" charset="0"/>
                    <a:cs typeface="Segoe UI" panose="020B0502040204020203" pitchFamily="34" charset="0"/>
                  </a:rPr>
                </a:br>
                <a:r>
                  <a:rPr lang="en-US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Svaki element je jedan </a:t>
                </a:r>
                <a:r>
                  <a:rPr lang="en-US" b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proizvod</a:t>
                </a:r>
                <a:r>
                  <a:rPr lang="en-US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i skup svih proizvoda </a:t>
                </a:r>
                <a:r>
                  <a:rPr lang="sr-Latn-RS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čini bazu proizvoda </a:t>
                </a:r>
                <a:r>
                  <a:rPr lang="sr-Latn-RS" b="1" i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B</a:t>
                </a:r>
                <a:r>
                  <a:rPr lang="sr-Latn-RS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.</a:t>
                </a:r>
                <a:r>
                  <a:rPr lang="en-US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/>
                </a:r>
                <a:br>
                  <a:rPr lang="en-US" smtClean="0">
                    <a:latin typeface="Segoe UI" panose="020B0502040204020203" pitchFamily="34" charset="0"/>
                    <a:cs typeface="Segoe UI" panose="020B0502040204020203" pitchFamily="34" charset="0"/>
                  </a:rPr>
                </a:br>
                <a:r>
                  <a:rPr lang="en-US" b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Transakcija </a:t>
                </a:r>
                <a:r>
                  <a:rPr lang="en-US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predstavlja bilo koji </a:t>
                </a:r>
                <a:r>
                  <a:rPr lang="en-US" b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podskup</a:t>
                </a:r>
                <a:r>
                  <a:rPr lang="en-US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, potro</a:t>
                </a:r>
                <a:r>
                  <a:rPr lang="sr-Latn-RS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šačku korpu, proizvoda skupa </a:t>
                </a:r>
                <a:r>
                  <a:rPr lang="sr-Latn-RS" b="1" i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B</a:t>
                </a:r>
                <a:r>
                  <a:rPr lang="sr-Latn-RS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,</a:t>
                </a:r>
                <a:br>
                  <a:rPr lang="sr-Latn-RS" smtClean="0">
                    <a:latin typeface="Segoe UI" panose="020B0502040204020203" pitchFamily="34" charset="0"/>
                    <a:cs typeface="Segoe UI" panose="020B0502040204020203" pitchFamily="34" charset="0"/>
                  </a:rPr>
                </a:br>
                <a:r>
                  <a:rPr lang="sr-Latn-RS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kako više proivođača može kupiti isti set proizvoda, </a:t>
                </a:r>
                <a:r>
                  <a:rPr lang="sr-Latn-RS" b="1" i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T </a:t>
                </a:r>
                <a:r>
                  <a:rPr lang="sr-Latn-RS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je u stvari </a:t>
                </a:r>
                <a:r>
                  <a:rPr lang="sr-Latn-RS" b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multiskup</a:t>
                </a:r>
                <a:r>
                  <a:rPr lang="sr-Latn-RS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.</a:t>
                </a:r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sr-Latn-RS" i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Support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sr-Latn-RS" b="1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𝒔</m:t>
                        </m:r>
                      </m:e>
                      <m:sub>
                        <m:r>
                          <a:rPr lang="sr-Latn-RS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𝑇</m:t>
                        </m:r>
                      </m:sub>
                    </m:sSub>
                    <m:r>
                      <a:rPr lang="sr-Latn-RS" b="0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(</m:t>
                    </m:r>
                    <m:r>
                      <a:rPr lang="sr-Latn-RS" b="0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𝐼</m:t>
                    </m:r>
                    <m:r>
                      <a:rPr lang="sr-Latn-RS" b="0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)</m:t>
                    </m:r>
                  </m:oMath>
                </a14:m>
                <a:r>
                  <a:rPr lang="sr-Latn-RS" sz="1100" i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sr-Latn-RS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skupa </a:t>
                </a:r>
                <a:r>
                  <a:rPr lang="sr-Latn-RS" b="1" i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I </a:t>
                </a:r>
                <a:r>
                  <a:rPr lang="sr-Latn-RS" b="1" smtClean="0">
                    <a:latin typeface="Segoe UI" panose="020B0502040204020203" pitchFamily="34" charset="0"/>
                    <a:cs typeface="Segoe UI" panose="020B0502040204020203" pitchFamily="34" charset="0"/>
                    <a:sym typeface="Symbol" panose="05050102010706020507" pitchFamily="18" charset="2"/>
                  </a:rPr>
                  <a:t> </a:t>
                </a:r>
                <a:r>
                  <a:rPr lang="sr-Latn-RS" b="1" i="1" smtClean="0">
                    <a:latin typeface="Segoe UI" panose="020B0502040204020203" pitchFamily="34" charset="0"/>
                    <a:cs typeface="Segoe UI" panose="020B0502040204020203" pitchFamily="34" charset="0"/>
                    <a:sym typeface="Symbol" panose="05050102010706020507" pitchFamily="18" charset="2"/>
                  </a:rPr>
                  <a:t>B  </a:t>
                </a:r>
                <a:r>
                  <a:rPr lang="sr-Latn-RS" smtClean="0">
                    <a:latin typeface="Segoe UI" panose="020B0502040204020203" pitchFamily="34" charset="0"/>
                    <a:cs typeface="Segoe UI" panose="020B0502040204020203" pitchFamily="34" charset="0"/>
                    <a:sym typeface="Symbol" panose="05050102010706020507" pitchFamily="18" charset="2"/>
                  </a:rPr>
                  <a:t>je broj transakcija u </a:t>
                </a:r>
                <a:r>
                  <a:rPr lang="sr-Latn-RS" b="1" i="1" smtClean="0">
                    <a:latin typeface="Segoe UI" panose="020B0502040204020203" pitchFamily="34" charset="0"/>
                    <a:cs typeface="Segoe UI" panose="020B0502040204020203" pitchFamily="34" charset="0"/>
                    <a:sym typeface="Symbol" panose="05050102010706020507" pitchFamily="18" charset="2"/>
                  </a:rPr>
                  <a:t>T </a:t>
                </a:r>
                <a:r>
                  <a:rPr lang="sr-Latn-RS" smtClean="0">
                    <a:latin typeface="Segoe UI" panose="020B0502040204020203" pitchFamily="34" charset="0"/>
                    <a:cs typeface="Segoe UI" panose="020B0502040204020203" pitchFamily="34" charset="0"/>
                    <a:sym typeface="Symbol" panose="05050102010706020507" pitchFamily="18" charset="2"/>
                  </a:rPr>
                  <a:t>u kojima je on sadržan.</a:t>
                </a:r>
                <a:endParaRPr lang="sr-Latn-RS" sz="1100" i="1">
                  <a:latin typeface="Segoe UI" panose="020B0502040204020203" pitchFamily="34" charset="0"/>
                  <a:cs typeface="Segoe UI" panose="020B0502040204020203" pitchFamily="34" charset="0"/>
                  <a:sym typeface="Symbol" panose="05050102010706020507" pitchFamily="18" charset="2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sr-Latn-RS" smtClean="0">
                    <a:latin typeface="Segoe UI" panose="020B0502040204020203" pitchFamily="34" charset="0"/>
                    <a:cs typeface="Segoe UI" panose="020B0502040204020203" pitchFamily="34" charset="0"/>
                    <a:sym typeface="Symbol" panose="05050102010706020507" pitchFamily="18" charset="2"/>
                  </a:rPr>
                  <a:t>Skup </a:t>
                </a:r>
                <a:r>
                  <a:rPr lang="sr-Latn-RS" b="1" i="1" smtClean="0">
                    <a:latin typeface="Segoe UI" panose="020B0502040204020203" pitchFamily="34" charset="0"/>
                    <a:cs typeface="Segoe UI" panose="020B0502040204020203" pitchFamily="34" charset="0"/>
                    <a:sym typeface="Symbol" panose="05050102010706020507" pitchFamily="18" charset="2"/>
                  </a:rPr>
                  <a:t>I </a:t>
                </a:r>
                <a:r>
                  <a:rPr lang="sr-Latn-RS" smtClean="0">
                    <a:latin typeface="Segoe UI" panose="020B0502040204020203" pitchFamily="34" charset="0"/>
                    <a:cs typeface="Segoe UI" panose="020B0502040204020203" pitchFamily="34" charset="0"/>
                    <a:sym typeface="Symbol" panose="05050102010706020507" pitchFamily="18" charset="2"/>
                  </a:rPr>
                  <a:t>se naziva učestalim ako je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i="1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sr-Latn-RS" b="1" i="1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𝒔</m:t>
                        </m:r>
                      </m:e>
                      <m:sub>
                        <m:r>
                          <a:rPr lang="sr-Latn-RS" i="1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sr-Latn-RS" i="1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lang="sr-Latn-RS" i="1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𝐼</m:t>
                        </m:r>
                      </m:e>
                    </m:d>
                    <m:r>
                      <a:rPr lang="sr-Latn-RS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≥</m:t>
                    </m:r>
                    <m:sSub>
                      <m:sSubPr>
                        <m:ctrlPr>
                          <a:rPr lang="sr-Latn-RS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sr-Latn-RS" b="1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𝒔</m:t>
                        </m:r>
                      </m:e>
                      <m:sub>
                        <m:r>
                          <a:rPr lang="sr-Latn-RS" b="1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𝒎𝒊𝒏</m:t>
                        </m:r>
                      </m:sub>
                    </m:sSub>
                    <m:r>
                      <a:rPr lang="sr-Latn-RS" b="0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.</m:t>
                    </m:r>
                  </m:oMath>
                </a14:m>
                <a:r>
                  <a:rPr lang="sr-Latn-RS" sz="1100" i="1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endParaRPr lang="sr-Latn-RS" smtClean="0">
                  <a:latin typeface="Segoe UI" panose="020B0502040204020203" pitchFamily="34" charset="0"/>
                  <a:cs typeface="Segoe UI" panose="020B0502040204020203" pitchFamily="34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315" y="1512888"/>
                <a:ext cx="9768115" cy="1908215"/>
              </a:xfrm>
              <a:prstGeom prst="rect">
                <a:avLst/>
              </a:prstGeom>
              <a:blipFill rotWithShape="0">
                <a:blip r:embed="rId2"/>
                <a:stretch>
                  <a:fillRect l="-374" t="-1278" b="-4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39" y="3438981"/>
            <a:ext cx="1414917" cy="2801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257" y="3621002"/>
            <a:ext cx="275714" cy="28949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746" y="3540658"/>
            <a:ext cx="1299254" cy="2779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309" y="3584200"/>
            <a:ext cx="1345064" cy="27797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69" y="3591398"/>
            <a:ext cx="1451428" cy="27667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970" y="3469004"/>
            <a:ext cx="275714" cy="28949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318" y="3468545"/>
            <a:ext cx="275714" cy="28949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084" y="3628199"/>
            <a:ext cx="275714" cy="28949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425" y="3583369"/>
            <a:ext cx="2374159" cy="273708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61135" y="6342743"/>
            <a:ext cx="899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4/14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1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9010"/>
            <a:ext cx="10515600" cy="1325563"/>
          </a:xfrm>
        </p:spPr>
        <p:txBody>
          <a:bodyPr>
            <a:normAutofit/>
          </a:bodyPr>
          <a:lstStyle/>
          <a:p>
            <a:r>
              <a:rPr lang="sr-Latn-RS" sz="360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Šema obrade</a:t>
            </a:r>
            <a:endParaRPr lang="en-US" sz="36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6000" y="1574573"/>
            <a:ext cx="9666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i="1" smtClean="0">
                <a:latin typeface="Segoe UI" panose="020B0502040204020203" pitchFamily="34" charset="0"/>
                <a:cs typeface="Segoe UI" panose="020B0502040204020203" pitchFamily="34" charset="0"/>
              </a:rPr>
              <a:t>Split and Merge </a:t>
            </a:r>
            <a:r>
              <a:rPr lang="sr-Latn-RS" smtClean="0">
                <a:latin typeface="Segoe UI" panose="020B0502040204020203" pitchFamily="34" charset="0"/>
                <a:cs typeface="Segoe UI" panose="020B0502040204020203" pitchFamily="34" charset="0"/>
              </a:rPr>
              <a:t>algoritam koristi </a:t>
            </a:r>
            <a:r>
              <a:rPr lang="sr-Latn-RS" b="1" smtClean="0">
                <a:latin typeface="Segoe UI" panose="020B0502040204020203" pitchFamily="34" charset="0"/>
                <a:cs typeface="Segoe UI" panose="020B0502040204020203" pitchFamily="34" charset="0"/>
              </a:rPr>
              <a:t>horizontalnu</a:t>
            </a:r>
            <a:r>
              <a:rPr lang="sr-Latn-RS" smtClean="0">
                <a:latin typeface="Segoe UI" panose="020B0502040204020203" pitchFamily="34" charset="0"/>
                <a:cs typeface="Segoe UI" panose="020B0502040204020203" pitchFamily="34" charset="0"/>
              </a:rPr>
              <a:t> reprezentaciju baze transakcija,</a:t>
            </a:r>
            <a:br>
              <a:rPr lang="sr-Latn-RS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sr-Latn-RS" smtClean="0">
                <a:latin typeface="Segoe UI" panose="020B0502040204020203" pitchFamily="34" charset="0"/>
                <a:cs typeface="Segoe UI" panose="020B0502040204020203" pitchFamily="34" charset="0"/>
              </a:rPr>
              <a:t>baza se čuva kao lista transakcija,</a:t>
            </a:r>
            <a:br>
              <a:rPr lang="sr-Latn-RS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sr-Latn-RS" smtClean="0">
                <a:latin typeface="Segoe UI" panose="020B0502040204020203" pitchFamily="34" charset="0"/>
                <a:cs typeface="Segoe UI" panose="020B0502040204020203" pitchFamily="34" charset="0"/>
              </a:rPr>
              <a:t>pri čemu je svaka transakcija lista proizvoda</a:t>
            </a:r>
            <a:endParaRPr lang="sr-Latn-RS" i="1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b="1" i="1" smtClean="0">
                <a:latin typeface="Segoe UI" panose="020B0502040204020203" pitchFamily="34" charset="0"/>
                <a:cs typeface="Segoe UI" panose="020B0502040204020203" pitchFamily="34" charset="0"/>
              </a:rPr>
              <a:t>Depth-first search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835" y="3612040"/>
            <a:ext cx="1499785" cy="23023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303" y="3612040"/>
            <a:ext cx="1460317" cy="22628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546" y="3585728"/>
            <a:ext cx="1447161" cy="22891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0" y="3608628"/>
            <a:ext cx="147097" cy="23535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9" y="3585728"/>
            <a:ext cx="3899873" cy="22086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61135" y="6342743"/>
            <a:ext cx="899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5</a:t>
            </a:r>
            <a:r>
              <a:rPr lang="en-US" smtClean="0"/>
              <a:t>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7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60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Pseudokod 1</a:t>
            </a:r>
            <a:r>
              <a:rPr lang="en-US" sz="360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/3</a:t>
            </a:r>
            <a:endParaRPr lang="en-US" sz="3600">
              <a:solidFill>
                <a:srgbClr val="0070C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652" y="1690688"/>
            <a:ext cx="7306809" cy="46272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61135" y="6342743"/>
            <a:ext cx="899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6</a:t>
            </a:r>
            <a:r>
              <a:rPr lang="en-US" smtClean="0"/>
              <a:t>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0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60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Pseudokod </a:t>
            </a:r>
            <a:r>
              <a:rPr lang="en-US" sz="360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2/3 (Split korak)</a:t>
            </a:r>
            <a:endParaRPr lang="en-US" sz="36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853" y="1690688"/>
            <a:ext cx="7809972" cy="43327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1135" y="6342743"/>
            <a:ext cx="899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7</a:t>
            </a:r>
            <a:r>
              <a:rPr lang="en-US" smtClean="0"/>
              <a:t>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84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60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Pseudokod </a:t>
            </a:r>
            <a:r>
              <a:rPr lang="en-US" sz="360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3/3 (Merge korak</a:t>
            </a:r>
            <a:r>
              <a:rPr lang="en-US" sz="360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)</a:t>
            </a:r>
            <a:endParaRPr lang="en-US" sz="36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393" y="1631719"/>
            <a:ext cx="7008692" cy="44497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1135" y="6342743"/>
            <a:ext cx="899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8</a:t>
            </a:r>
            <a:r>
              <a:rPr lang="en-US" smtClean="0"/>
              <a:t>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8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804" y="609600"/>
            <a:ext cx="9189680" cy="1320800"/>
          </a:xfrm>
        </p:spPr>
        <p:txBody>
          <a:bodyPr/>
          <a:lstStyle/>
          <a:p>
            <a:r>
              <a:rPr lang="en-US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Performanse na intel</a:t>
            </a:r>
            <a:r>
              <a:rPr lang="sr-Latn-RS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core</a:t>
            </a:r>
            <a:r>
              <a:rPr lang="en-US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i5 520m procesoru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457" y="2731180"/>
            <a:ext cx="2238829" cy="1707107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74602" y="1930400"/>
            <a:ext cx="7395341" cy="250788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smtClean="0">
                <a:latin typeface="Segoe UI" panose="020B0502040204020203" pitchFamily="34" charset="0"/>
                <a:cs typeface="Segoe UI" panose="020B0502040204020203" pitchFamily="34" charset="0"/>
              </a:rPr>
              <a:t>Split and Merge </a:t>
            </a:r>
            <a:r>
              <a:rPr lang="en-US" smtClean="0">
                <a:latin typeface="Segoe UI" panose="020B0502040204020203" pitchFamily="34" charset="0"/>
                <a:cs typeface="Segoe UI" panose="020B0502040204020203" pitchFamily="34" charset="0"/>
              </a:rPr>
              <a:t>algoritam je optimizovan </a:t>
            </a:r>
            <a:r>
              <a:rPr lang="sr-Latn-RS" smtClean="0">
                <a:latin typeface="Segoe UI" panose="020B0502040204020203" pitchFamily="34" charset="0"/>
                <a:cs typeface="Segoe UI" panose="020B0502040204020203" pitchFamily="34" charset="0"/>
              </a:rPr>
              <a:t>za</a:t>
            </a:r>
            <a:r>
              <a:rPr lang="en-US" smtClean="0">
                <a:latin typeface="Segoe UI" panose="020B0502040204020203" pitchFamily="34" charset="0"/>
                <a:cs typeface="Segoe UI" panose="020B0502040204020203" pitchFamily="34" charset="0"/>
              </a:rPr>
              <a:t> programsk</a:t>
            </a:r>
            <a:r>
              <a:rPr lang="sr-Latn-RS" smtClean="0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en-US" smtClean="0">
                <a:latin typeface="Segoe UI" panose="020B0502040204020203" pitchFamily="34" charset="0"/>
                <a:cs typeface="Segoe UI" panose="020B0502040204020203" pitchFamily="34" charset="0"/>
              </a:rPr>
              <a:t> jezik </a:t>
            </a:r>
            <a:r>
              <a:rPr lang="en-US" b="1" smtClean="0"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</a:p>
          <a:p>
            <a:r>
              <a:rPr lang="en-US" smtClean="0">
                <a:latin typeface="Segoe UI" panose="020B0502040204020203" pitchFamily="34" charset="0"/>
                <a:cs typeface="Segoe UI" panose="020B0502040204020203" pitchFamily="34" charset="0"/>
              </a:rPr>
              <a:t>Izvr</a:t>
            </a:r>
            <a:r>
              <a:rPr lang="sr-Latn-RS" smtClean="0">
                <a:latin typeface="Segoe UI" panose="020B0502040204020203" pitchFamily="34" charset="0"/>
                <a:cs typeface="Segoe UI" panose="020B0502040204020203" pitchFamily="34" charset="0"/>
              </a:rPr>
              <a:t>šavanje algoritma testirano na intel core i5 520m procesoru,</a:t>
            </a:r>
            <a:br>
              <a:rPr lang="sr-Latn-RS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sr-Latn-RS" smtClean="0">
                <a:latin typeface="Segoe UI" panose="020B0502040204020203" pitchFamily="34" charset="0"/>
                <a:cs typeface="Segoe UI" panose="020B0502040204020203" pitchFamily="34" charset="0"/>
              </a:rPr>
              <a:t>cijena procesora je oko </a:t>
            </a:r>
            <a:r>
              <a:rPr lang="sr-Latn-RS" b="1" smtClean="0">
                <a:latin typeface="Segoe UI" panose="020B0502040204020203" pitchFamily="34" charset="0"/>
                <a:cs typeface="Segoe UI" panose="020B0502040204020203" pitchFamily="34" charset="0"/>
              </a:rPr>
              <a:t>$ 220.00</a:t>
            </a:r>
            <a:endParaRPr lang="sr-Latn-RS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sr-Latn-RS" smtClean="0">
                <a:latin typeface="Segoe UI" panose="020B0502040204020203" pitchFamily="34" charset="0"/>
                <a:cs typeface="Segoe UI" panose="020B0502040204020203" pitchFamily="34" charset="0"/>
              </a:rPr>
              <a:t>Karakteristike procesora</a:t>
            </a:r>
          </a:p>
          <a:p>
            <a:pPr lvl="1"/>
            <a:r>
              <a:rPr lang="sr-Latn-RS" i="1" smtClean="0">
                <a:latin typeface="Segoe UI" panose="020B0502040204020203" pitchFamily="34" charset="0"/>
                <a:cs typeface="Segoe UI" panose="020B0502040204020203" pitchFamily="34" charset="0"/>
              </a:rPr>
              <a:t>Base Frequency </a:t>
            </a:r>
            <a:r>
              <a:rPr lang="sr-Latn-RS" b="1" smtClean="0">
                <a:latin typeface="Segoe UI" panose="020B0502040204020203" pitchFamily="34" charset="0"/>
                <a:cs typeface="Segoe UI" panose="020B0502040204020203" pitchFamily="34" charset="0"/>
              </a:rPr>
              <a:t>2,4 GHz </a:t>
            </a:r>
            <a:r>
              <a:rPr lang="sr-Latn-RS" smtClean="0">
                <a:latin typeface="Segoe UI" panose="020B0502040204020203" pitchFamily="34" charset="0"/>
                <a:cs typeface="Segoe UI" panose="020B0502040204020203" pitchFamily="34" charset="0"/>
              </a:rPr>
              <a:t>i </a:t>
            </a:r>
            <a:r>
              <a:rPr lang="sr-Latn-RS" i="1" smtClean="0">
                <a:latin typeface="Segoe UI" panose="020B0502040204020203" pitchFamily="34" charset="0"/>
                <a:cs typeface="Segoe UI" panose="020B0502040204020203" pitchFamily="34" charset="0"/>
              </a:rPr>
              <a:t>Max Turbo Frequency </a:t>
            </a:r>
            <a:r>
              <a:rPr lang="sr-Latn-RS" b="1" smtClean="0">
                <a:latin typeface="Segoe UI" panose="020B0502040204020203" pitchFamily="34" charset="0"/>
                <a:cs typeface="Segoe UI" panose="020B0502040204020203" pitchFamily="34" charset="0"/>
              </a:rPr>
              <a:t>2,93 GHz</a:t>
            </a:r>
          </a:p>
          <a:p>
            <a:pPr lvl="1"/>
            <a:r>
              <a:rPr lang="sr-Latn-RS" i="1" smtClean="0">
                <a:latin typeface="Segoe UI" panose="020B0502040204020203" pitchFamily="34" charset="0"/>
                <a:cs typeface="Segoe UI" panose="020B0502040204020203" pitchFamily="34" charset="0"/>
              </a:rPr>
              <a:t>Intel Smart Cache </a:t>
            </a:r>
            <a:r>
              <a:rPr lang="sr-Latn-RS" b="1" smtClean="0">
                <a:latin typeface="Segoe UI" panose="020B0502040204020203" pitchFamily="34" charset="0"/>
                <a:cs typeface="Segoe UI" panose="020B0502040204020203" pitchFamily="34" charset="0"/>
              </a:rPr>
              <a:t>3 MB</a:t>
            </a:r>
            <a:r>
              <a:rPr lang="sr-Latn-RS" smtClean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sr-Latn-RS" i="1" smtClean="0">
                <a:latin typeface="Segoe UI" panose="020B0502040204020203" pitchFamily="34" charset="0"/>
                <a:cs typeface="Segoe UI" panose="020B0502040204020203" pitchFamily="34" charset="0"/>
              </a:rPr>
              <a:t>Litography</a:t>
            </a:r>
            <a:r>
              <a:rPr lang="sr-Latn-RS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sr-Latn-RS" b="1" smtClean="0">
                <a:latin typeface="Segoe UI" panose="020B0502040204020203" pitchFamily="34" charset="0"/>
                <a:cs typeface="Segoe UI" panose="020B0502040204020203" pitchFamily="34" charset="0"/>
              </a:rPr>
              <a:t>32 nm</a:t>
            </a:r>
          </a:p>
          <a:p>
            <a:pPr lvl="1"/>
            <a:r>
              <a:rPr lang="sr-Latn-RS" b="1" smtClean="0">
                <a:latin typeface="Segoe UI" panose="020B0502040204020203" pitchFamily="34" charset="0"/>
                <a:cs typeface="Segoe UI" panose="020B0502040204020203" pitchFamily="34" charset="0"/>
              </a:rPr>
              <a:t>2 </a:t>
            </a:r>
            <a:r>
              <a:rPr lang="sr-Latn-RS" i="1" smtClean="0">
                <a:latin typeface="Segoe UI" panose="020B0502040204020203" pitchFamily="34" charset="0"/>
                <a:cs typeface="Segoe UI" panose="020B0502040204020203" pitchFamily="34" charset="0"/>
              </a:rPr>
              <a:t>Cores</a:t>
            </a:r>
            <a:r>
              <a:rPr lang="sr-Latn-RS" smtClean="0">
                <a:latin typeface="Segoe UI" panose="020B0502040204020203" pitchFamily="34" charset="0"/>
                <a:cs typeface="Segoe UI" panose="020B0502040204020203" pitchFamily="34" charset="0"/>
              </a:rPr>
              <a:t> i </a:t>
            </a:r>
            <a:r>
              <a:rPr lang="sr-Latn-RS" b="1" smtClean="0">
                <a:latin typeface="Segoe UI" panose="020B0502040204020203" pitchFamily="34" charset="0"/>
                <a:cs typeface="Segoe UI" panose="020B0502040204020203" pitchFamily="34" charset="0"/>
              </a:rPr>
              <a:t>4 </a:t>
            </a:r>
            <a:r>
              <a:rPr lang="sr-Latn-RS" i="1" smtClean="0">
                <a:latin typeface="Segoe UI" panose="020B0502040204020203" pitchFamily="34" charset="0"/>
                <a:cs typeface="Segoe UI" panose="020B0502040204020203" pitchFamily="34" charset="0"/>
              </a:rPr>
              <a:t>Threads</a:t>
            </a:r>
            <a:r>
              <a:rPr lang="sr-Latn-RS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sr-Latn-RS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sr-Latn-RS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sr-Latn-RS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sr-Latn-RS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sr-Latn-RS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sr-Latn-RS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095819"/>
              </p:ext>
            </p:extLst>
          </p:nvPr>
        </p:nvGraphicFramePr>
        <p:xfrm>
          <a:off x="674600" y="4943323"/>
          <a:ext cx="8619044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9229"/>
                <a:gridCol w="2110293"/>
                <a:gridCol w="2154761"/>
                <a:gridCol w="2154761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sr-Latn-RS" smtClean="0"/>
                        <a:t>Performanse</a:t>
                      </a:r>
                      <a:r>
                        <a:rPr lang="sr-Latn-RS" baseline="0" smtClean="0"/>
                        <a:t> implementacije u C-u</a:t>
                      </a:r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smtClean="0"/>
                        <a:t>Set</a:t>
                      </a:r>
                      <a:r>
                        <a:rPr lang="sr-Latn-RS" baseline="0" smtClean="0"/>
                        <a:t> podataka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mtClean="0"/>
                        <a:t>Census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mtClean="0"/>
                        <a:t>Census10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mtClean="0"/>
                        <a:t>Census100</a:t>
                      </a:r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 smtClean="0"/>
                        <a:t>Vrijeme izvršavanja</a:t>
                      </a:r>
                      <a:r>
                        <a:rPr lang="sr-Latn-RS" baseline="0" smtClean="0"/>
                        <a:t> 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mtClean="0"/>
                        <a:t>209 ms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mtClean="0"/>
                        <a:t>56 ms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mtClean="0"/>
                        <a:t>8 ms</a:t>
                      </a: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61135" y="6342743"/>
            <a:ext cx="899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9/14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2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270</Words>
  <Application>Microsoft Office PowerPoint</Application>
  <PresentationFormat>Widescreen</PresentationFormat>
  <Paragraphs>104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Segoe Pro Light</vt:lpstr>
      <vt:lpstr>Segoe UI</vt:lpstr>
      <vt:lpstr>Segoe UI Semilight</vt:lpstr>
      <vt:lpstr>Symbol</vt:lpstr>
      <vt:lpstr>Trebuchet MS</vt:lpstr>
      <vt:lpstr>Wingdings 3</vt:lpstr>
      <vt:lpstr>Office Theme</vt:lpstr>
      <vt:lpstr>Facet</vt:lpstr>
      <vt:lpstr>Domaći zadatak PSZ</vt:lpstr>
      <vt:lpstr>Split and Merge algoritam</vt:lpstr>
      <vt:lpstr>Pronalaženje učestalih skupova podataka</vt:lpstr>
      <vt:lpstr>Predprocesiranje</vt:lpstr>
      <vt:lpstr>Šema obrade</vt:lpstr>
      <vt:lpstr>Pseudokod 1/3</vt:lpstr>
      <vt:lpstr>Pseudokod 2/3 (Split korak)</vt:lpstr>
      <vt:lpstr>Pseudokod 3/3 (Merge korak)</vt:lpstr>
      <vt:lpstr>Performanse na intel core i5 520m procesoru</vt:lpstr>
      <vt:lpstr>Microsoft Azure</vt:lpstr>
      <vt:lpstr>Worker Role</vt:lpstr>
      <vt:lpstr>Performanse – Worker Role</vt:lpstr>
      <vt:lpstr>Poređenje sa ostalim algoritmima</vt:lpstr>
      <vt:lpstr>Zaključak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</dc:title>
  <dc:creator>Ilija Divljan</dc:creator>
  <cp:lastModifiedBy>Ilija Divljan</cp:lastModifiedBy>
  <cp:revision>52</cp:revision>
  <dcterms:created xsi:type="dcterms:W3CDTF">2015-12-24T19:02:08Z</dcterms:created>
  <dcterms:modified xsi:type="dcterms:W3CDTF">2015-12-26T12:47:38Z</dcterms:modified>
</cp:coreProperties>
</file>